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8"/>
  </p:notesMasterIdLst>
  <p:sldIdLst>
    <p:sldId id="256" r:id="rId2"/>
    <p:sldId id="332" r:id="rId3"/>
    <p:sldId id="260" r:id="rId4"/>
    <p:sldId id="333" r:id="rId5"/>
    <p:sldId id="262" r:id="rId6"/>
    <p:sldId id="334" r:id="rId7"/>
    <p:sldId id="259" r:id="rId8"/>
    <p:sldId id="335" r:id="rId9"/>
    <p:sldId id="264" r:id="rId10"/>
    <p:sldId id="336" r:id="rId11"/>
    <p:sldId id="265" r:id="rId12"/>
    <p:sldId id="337" r:id="rId13"/>
    <p:sldId id="266" r:id="rId14"/>
    <p:sldId id="338" r:id="rId15"/>
    <p:sldId id="267" r:id="rId16"/>
    <p:sldId id="339" r:id="rId17"/>
    <p:sldId id="268" r:id="rId18"/>
    <p:sldId id="340" r:id="rId19"/>
    <p:sldId id="270" r:id="rId20"/>
    <p:sldId id="341" r:id="rId21"/>
    <p:sldId id="271" r:id="rId22"/>
    <p:sldId id="342" r:id="rId23"/>
    <p:sldId id="276" r:id="rId24"/>
    <p:sldId id="343" r:id="rId25"/>
    <p:sldId id="282" r:id="rId26"/>
    <p:sldId id="344" r:id="rId27"/>
    <p:sldId id="273" r:id="rId28"/>
    <p:sldId id="345" r:id="rId29"/>
    <p:sldId id="274" r:id="rId30"/>
    <p:sldId id="346" r:id="rId31"/>
    <p:sldId id="280" r:id="rId32"/>
    <p:sldId id="347" r:id="rId33"/>
    <p:sldId id="281" r:id="rId34"/>
    <p:sldId id="348" r:id="rId35"/>
    <p:sldId id="290" r:id="rId36"/>
    <p:sldId id="349" r:id="rId37"/>
    <p:sldId id="291" r:id="rId38"/>
    <p:sldId id="350" r:id="rId39"/>
    <p:sldId id="293" r:id="rId40"/>
    <p:sldId id="351" r:id="rId41"/>
    <p:sldId id="294" r:id="rId42"/>
    <p:sldId id="352" r:id="rId43"/>
    <p:sldId id="295" r:id="rId44"/>
    <p:sldId id="353" r:id="rId45"/>
    <p:sldId id="297" r:id="rId46"/>
    <p:sldId id="354" r:id="rId47"/>
    <p:sldId id="301" r:id="rId48"/>
    <p:sldId id="355" r:id="rId49"/>
    <p:sldId id="304" r:id="rId50"/>
    <p:sldId id="356" r:id="rId51"/>
    <p:sldId id="299" r:id="rId52"/>
    <p:sldId id="357" r:id="rId53"/>
    <p:sldId id="324" r:id="rId54"/>
    <p:sldId id="358" r:id="rId55"/>
    <p:sldId id="325" r:id="rId56"/>
    <p:sldId id="359" r:id="rId57"/>
    <p:sldId id="326" r:id="rId58"/>
    <p:sldId id="360" r:id="rId59"/>
    <p:sldId id="331" r:id="rId60"/>
    <p:sldId id="361" r:id="rId61"/>
    <p:sldId id="316" r:id="rId62"/>
    <p:sldId id="362" r:id="rId63"/>
    <p:sldId id="318" r:id="rId64"/>
    <p:sldId id="363" r:id="rId65"/>
    <p:sldId id="319" r:id="rId66"/>
    <p:sldId id="364" r:id="rId67"/>
    <p:sldId id="320" r:id="rId68"/>
    <p:sldId id="365" r:id="rId69"/>
    <p:sldId id="322" r:id="rId70"/>
    <p:sldId id="371" r:id="rId71"/>
    <p:sldId id="323" r:id="rId72"/>
    <p:sldId id="372" r:id="rId73"/>
    <p:sldId id="327" r:id="rId74"/>
    <p:sldId id="369" r:id="rId75"/>
    <p:sldId id="328" r:id="rId76"/>
    <p:sldId id="370" r:id="rId7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74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93E42E-BF53-4323-963E-49C80413F8B3}" type="datetimeFigureOut">
              <a:rPr lang="pl-PL" smtClean="0"/>
              <a:pPr/>
              <a:t>08.09.2025</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0FF15E-8AB7-4A7D-B7AB-4B72D76D9CB0}"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60FF15E-8AB7-4A7D-B7AB-4B72D76D9CB0}" type="slidenum">
              <a:rPr lang="pl-PL" smtClean="0"/>
              <a:pPr/>
              <a:t>48</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pl-PL"/>
              <a:t>Kliknij, aby edytować styl</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A30597C2-82E3-44CA-8BCC-132FE8D55F7E}" type="datetimeFigureOut">
              <a:rPr lang="pl-PL" smtClean="0"/>
              <a:pPr/>
              <a:t>08.09.2025</a:t>
            </a:fld>
            <a:endParaRPr lang="pl-PL"/>
          </a:p>
        </p:txBody>
      </p:sp>
      <p:sp>
        <p:nvSpPr>
          <p:cNvPr id="5" name="Footer Placeholder 4"/>
          <p:cNvSpPr>
            <a:spLocks noGrp="1"/>
          </p:cNvSpPr>
          <p:nvPr>
            <p:ph type="ftr" sz="quarter" idx="11"/>
          </p:nvPr>
        </p:nvSpPr>
        <p:spPr>
          <a:xfrm>
            <a:off x="1174044" y="5357592"/>
            <a:ext cx="5034845" cy="365125"/>
          </a:xfrm>
        </p:spPr>
        <p:txBody>
          <a:bodyPr/>
          <a:lstStyle/>
          <a:p>
            <a:endParaRPr lang="pl-PL"/>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A195508C-C2C3-48F4-963D-5AFD5F329AA8}"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A30597C2-82E3-44CA-8BCC-132FE8D55F7E}" type="datetimeFigureOut">
              <a:rPr lang="pl-PL" smtClean="0"/>
              <a:pPr/>
              <a:t>08.09.2025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195508C-C2C3-48F4-963D-5AFD5F329AA8}"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A30597C2-82E3-44CA-8BCC-132FE8D55F7E}" type="datetimeFigureOut">
              <a:rPr lang="pl-PL" smtClean="0"/>
              <a:pPr/>
              <a:t>08.09.2025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195508C-C2C3-48F4-963D-5AFD5F329AA8}"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A30597C2-82E3-44CA-8BCC-132FE8D55F7E}" type="datetimeFigureOut">
              <a:rPr lang="pl-PL" smtClean="0"/>
              <a:pPr/>
              <a:t>08.09.2025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195508C-C2C3-48F4-963D-5AFD5F329AA8}"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pl-PL"/>
              <a:t>Kliknij, aby edytować styl</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30597C2-82E3-44CA-8BCC-132FE8D55F7E}" type="datetimeFigureOut">
              <a:rPr lang="pl-PL" smtClean="0"/>
              <a:pPr/>
              <a:t>08.09.2025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195508C-C2C3-48F4-963D-5AFD5F329AA8}"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5" name="Date Placeholder 4"/>
          <p:cNvSpPr>
            <a:spLocks noGrp="1"/>
          </p:cNvSpPr>
          <p:nvPr>
            <p:ph type="dt" sz="half" idx="10"/>
          </p:nvPr>
        </p:nvSpPr>
        <p:spPr/>
        <p:txBody>
          <a:bodyPr/>
          <a:lstStyle/>
          <a:p>
            <a:fld id="{A30597C2-82E3-44CA-8BCC-132FE8D55F7E}" type="datetimeFigureOut">
              <a:rPr lang="pl-PL" smtClean="0"/>
              <a:pPr/>
              <a:t>08.09.2025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195508C-C2C3-48F4-963D-5AFD5F329AA8}" type="slidenum">
              <a:rPr lang="pl-PL" smtClean="0"/>
              <a:pPr/>
              <a:t>‹#›</a:t>
            </a:fld>
            <a:endParaRPr lang="pl-PL"/>
          </a:p>
        </p:txBody>
      </p:sp>
      <p:sp>
        <p:nvSpPr>
          <p:cNvPr id="9" name="Content Placeholder 8"/>
          <p:cNvSpPr>
            <a:spLocks noGrp="1"/>
          </p:cNvSpPr>
          <p:nvPr>
            <p:ph sz="quarter" idx="13"/>
          </p:nvPr>
        </p:nvSpPr>
        <p:spPr>
          <a:xfrm>
            <a:off x="1298448" y="2121407"/>
            <a:ext cx="3200400" cy="360273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7" name="Date Placeholder 6"/>
          <p:cNvSpPr>
            <a:spLocks noGrp="1"/>
          </p:cNvSpPr>
          <p:nvPr>
            <p:ph type="dt" sz="half" idx="10"/>
          </p:nvPr>
        </p:nvSpPr>
        <p:spPr/>
        <p:txBody>
          <a:bodyPr/>
          <a:lstStyle/>
          <a:p>
            <a:fld id="{A30597C2-82E3-44CA-8BCC-132FE8D55F7E}" type="datetimeFigureOut">
              <a:rPr lang="pl-PL" smtClean="0"/>
              <a:pPr/>
              <a:t>08.09.2025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A195508C-C2C3-48F4-963D-5AFD5F329AA8}" type="slidenum">
              <a:rPr lang="pl-PL" smtClean="0"/>
              <a:pPr/>
              <a:t>‹#›</a:t>
            </a:fld>
            <a:endParaRPr lang="pl-PL"/>
          </a:p>
        </p:txBody>
      </p:sp>
      <p:sp>
        <p:nvSpPr>
          <p:cNvPr id="11" name="Content Placeholder 10"/>
          <p:cNvSpPr>
            <a:spLocks noGrp="1"/>
          </p:cNvSpPr>
          <p:nvPr>
            <p:ph sz="quarter" idx="13"/>
          </p:nvPr>
        </p:nvSpPr>
        <p:spPr>
          <a:xfrm>
            <a:off x="1298448" y="2944368"/>
            <a:ext cx="3227832" cy="277977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Date Placeholder 2"/>
          <p:cNvSpPr>
            <a:spLocks noGrp="1"/>
          </p:cNvSpPr>
          <p:nvPr>
            <p:ph type="dt" sz="half" idx="10"/>
          </p:nvPr>
        </p:nvSpPr>
        <p:spPr/>
        <p:txBody>
          <a:bodyPr/>
          <a:lstStyle/>
          <a:p>
            <a:fld id="{A30597C2-82E3-44CA-8BCC-132FE8D55F7E}" type="datetimeFigureOut">
              <a:rPr lang="pl-PL" smtClean="0"/>
              <a:pPr/>
              <a:t>08.09.2025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A195508C-C2C3-48F4-963D-5AFD5F329AA8}"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0597C2-82E3-44CA-8BCC-132FE8D55F7E}" type="datetimeFigureOut">
              <a:rPr lang="pl-PL" smtClean="0"/>
              <a:pPr/>
              <a:t>08.09.2025</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A195508C-C2C3-48F4-963D-5AFD5F329AA8}"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pl-PL"/>
              <a:t>Kliknij, aby edytować styl</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a:xfrm rot="60000">
            <a:off x="6341698" y="5885672"/>
            <a:ext cx="1213821" cy="365125"/>
          </a:xfrm>
        </p:spPr>
        <p:txBody>
          <a:bodyPr/>
          <a:lstStyle/>
          <a:p>
            <a:fld id="{A30597C2-82E3-44CA-8BCC-132FE8D55F7E}" type="datetimeFigureOut">
              <a:rPr lang="pl-PL" smtClean="0"/>
              <a:pPr/>
              <a:t>08.09.2025</a:t>
            </a:fld>
            <a:endParaRPr lang="pl-PL"/>
          </a:p>
        </p:txBody>
      </p:sp>
      <p:sp>
        <p:nvSpPr>
          <p:cNvPr id="6" name="Footer Placeholder 5"/>
          <p:cNvSpPr>
            <a:spLocks noGrp="1"/>
          </p:cNvSpPr>
          <p:nvPr>
            <p:ph type="ftr" sz="quarter" idx="11"/>
          </p:nvPr>
        </p:nvSpPr>
        <p:spPr>
          <a:xfrm rot="-60000">
            <a:off x="914554" y="5829261"/>
            <a:ext cx="3522607" cy="365125"/>
          </a:xfrm>
        </p:spPr>
        <p:txBody>
          <a:bodyPr/>
          <a:lstStyle/>
          <a:p>
            <a:endParaRPr lang="pl-PL"/>
          </a:p>
        </p:txBody>
      </p:sp>
      <p:sp>
        <p:nvSpPr>
          <p:cNvPr id="7" name="Slide Number Placeholder 6"/>
          <p:cNvSpPr>
            <a:spLocks noGrp="1"/>
          </p:cNvSpPr>
          <p:nvPr>
            <p:ph type="sldNum" sz="quarter" idx="12"/>
          </p:nvPr>
        </p:nvSpPr>
        <p:spPr>
          <a:xfrm rot="60000">
            <a:off x="7557313" y="5896961"/>
            <a:ext cx="554023" cy="365125"/>
          </a:xfrm>
        </p:spPr>
        <p:txBody>
          <a:bodyPr/>
          <a:lstStyle/>
          <a:p>
            <a:fld id="{A195508C-C2C3-48F4-963D-5AFD5F329AA8}"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pl-PL"/>
              <a:t>Kliknij, aby edytować styl</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a:xfrm rot="60000">
            <a:off x="6345936" y="5888737"/>
            <a:ext cx="1213821" cy="365125"/>
          </a:xfrm>
        </p:spPr>
        <p:txBody>
          <a:bodyPr/>
          <a:lstStyle/>
          <a:p>
            <a:fld id="{A30597C2-82E3-44CA-8BCC-132FE8D55F7E}" type="datetimeFigureOut">
              <a:rPr lang="pl-PL" smtClean="0"/>
              <a:pPr/>
              <a:t>08.09.2025</a:t>
            </a:fld>
            <a:endParaRPr lang="pl-PL"/>
          </a:p>
        </p:txBody>
      </p:sp>
      <p:sp>
        <p:nvSpPr>
          <p:cNvPr id="6" name="Footer Placeholder 5"/>
          <p:cNvSpPr>
            <a:spLocks noGrp="1"/>
          </p:cNvSpPr>
          <p:nvPr>
            <p:ph type="ftr" sz="quarter" idx="11"/>
          </p:nvPr>
        </p:nvSpPr>
        <p:spPr>
          <a:xfrm rot="-60000">
            <a:off x="914569" y="5831037"/>
            <a:ext cx="3319043" cy="365125"/>
          </a:xfrm>
        </p:spPr>
        <p:txBody>
          <a:bodyPr/>
          <a:lstStyle/>
          <a:p>
            <a:endParaRPr lang="pl-PL"/>
          </a:p>
        </p:txBody>
      </p:sp>
      <p:sp>
        <p:nvSpPr>
          <p:cNvPr id="7" name="Slide Number Placeholder 6"/>
          <p:cNvSpPr>
            <a:spLocks noGrp="1"/>
          </p:cNvSpPr>
          <p:nvPr>
            <p:ph type="sldNum" sz="quarter" idx="12"/>
          </p:nvPr>
        </p:nvSpPr>
        <p:spPr>
          <a:xfrm rot="60000">
            <a:off x="7562089" y="5900026"/>
            <a:ext cx="554023" cy="365125"/>
          </a:xfrm>
        </p:spPr>
        <p:txBody>
          <a:bodyPr/>
          <a:lstStyle/>
          <a:p>
            <a:fld id="{A195508C-C2C3-48F4-963D-5AFD5F329AA8}"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30597C2-82E3-44CA-8BCC-132FE8D55F7E}" type="datetimeFigureOut">
              <a:rPr lang="pl-PL" smtClean="0"/>
              <a:pPr/>
              <a:t>08.09.2025</a:t>
            </a:fld>
            <a:endParaRPr lang="pl-PL"/>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pl-PL"/>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A195508C-C2C3-48F4-963D-5AFD5F329AA8}"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gi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gi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3.png"/><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image" Target="../media/image62.g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image" Target="../media/image62.gif"/><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6.xml"/><Relationship Id="rId5" Type="http://schemas.openxmlformats.org/officeDocument/2006/relationships/image" Target="../media/image68.gif"/><Relationship Id="rId4" Type="http://schemas.openxmlformats.org/officeDocument/2006/relationships/image" Target="../media/image67.png"/></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6.xml"/><Relationship Id="rId5" Type="http://schemas.openxmlformats.org/officeDocument/2006/relationships/image" Target="../media/image68.gif"/><Relationship Id="rId4" Type="http://schemas.openxmlformats.org/officeDocument/2006/relationships/image" Target="../media/image67.png"/></Relationships>
</file>

<file path=ppt/slides/_rels/slide6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6.xml"/><Relationship Id="rId4" Type="http://schemas.openxmlformats.org/officeDocument/2006/relationships/image" Target="../media/image73.jpeg"/></Relationships>
</file>

<file path=ppt/slides/_rels/slide6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6.xml"/><Relationship Id="rId4" Type="http://schemas.openxmlformats.org/officeDocument/2006/relationships/image" Target="../media/image73.jpeg"/></Relationships>
</file>

<file path=ppt/slides/_rels/slide6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6.xml"/><Relationship Id="rId4" Type="http://schemas.openxmlformats.org/officeDocument/2006/relationships/image" Target="../media/image78.png"/></Relationships>
</file>

<file path=ppt/slides/_rels/slide7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pl-PL" sz="3600" b="1" dirty="0">
                <a:latin typeface="Calibri" panose="020F0502020204030204" pitchFamily="34" charset="0"/>
                <a:ea typeface="Calibri" panose="020F0502020204030204" pitchFamily="34" charset="0"/>
                <a:cs typeface="Calibri" panose="020F0502020204030204" pitchFamily="34" charset="0"/>
              </a:rPr>
              <a:t>SZKOLENIE WSTĘPNE                           Z ZAKRESU BHP I PPOŻ</a:t>
            </a:r>
          </a:p>
        </p:txBody>
      </p:sp>
      <p:sp>
        <p:nvSpPr>
          <p:cNvPr id="3" name="Podtytuł 2"/>
          <p:cNvSpPr>
            <a:spLocks noGrp="1"/>
          </p:cNvSpPr>
          <p:nvPr>
            <p:ph type="subTitle" idx="1"/>
          </p:nvPr>
        </p:nvSpPr>
        <p:spPr>
          <a:xfrm>
            <a:off x="2483768" y="4077072"/>
            <a:ext cx="5712179" cy="1524000"/>
          </a:xfrm>
        </p:spPr>
        <p:txBody>
          <a:bodyPr>
            <a:normAutofit/>
          </a:bodyPr>
          <a:lstStyle/>
          <a:p>
            <a:pPr algn="r"/>
            <a:endParaRPr lang="pl-PL" sz="1600" dirty="0"/>
          </a:p>
          <a:p>
            <a:pPr algn="r"/>
            <a:endParaRPr lang="pl-PL" sz="1600" dirty="0"/>
          </a:p>
          <a:p>
            <a:pPr algn="r"/>
            <a:endParaRPr lang="pl-PL" sz="1400" dirty="0"/>
          </a:p>
          <a:p>
            <a:pPr algn="r"/>
            <a:r>
              <a:rPr lang="pl-PL" sz="1400" b="1" dirty="0"/>
              <a:t>Specjalista ds. BHP mgr inż. Mieczysław Wojdyła</a:t>
            </a:r>
          </a:p>
        </p:txBody>
      </p:sp>
      <p:pic>
        <p:nvPicPr>
          <p:cNvPr id="4" name="Obraz 3"/>
          <p:cNvPicPr>
            <a:picLocks noChangeAspect="1"/>
          </p:cNvPicPr>
          <p:nvPr/>
        </p:nvPicPr>
        <p:blipFill>
          <a:blip r:embed="rId2"/>
          <a:stretch>
            <a:fillRect/>
          </a:stretch>
        </p:blipFill>
        <p:spPr>
          <a:xfrm>
            <a:off x="1475656" y="3700687"/>
            <a:ext cx="1923711" cy="1879809"/>
          </a:xfrm>
          <a:prstGeom prst="rect">
            <a:avLst/>
          </a:prstGeom>
        </p:spPr>
      </p:pic>
      <p:pic>
        <p:nvPicPr>
          <p:cNvPr id="5" name="Obraz 4"/>
          <p:cNvPicPr>
            <a:picLocks noChangeAspect="1"/>
          </p:cNvPicPr>
          <p:nvPr/>
        </p:nvPicPr>
        <p:blipFill>
          <a:blip r:embed="rId3"/>
          <a:stretch>
            <a:fillRect/>
          </a:stretch>
        </p:blipFill>
        <p:spPr>
          <a:xfrm>
            <a:off x="2051720" y="1290885"/>
            <a:ext cx="5544616" cy="849573"/>
          </a:xfrm>
          <a:prstGeom prst="rect">
            <a:avLst/>
          </a:prstGeom>
        </p:spPr>
      </p:pic>
    </p:spTree>
    <p:extLst>
      <p:ext uri="{BB962C8B-B14F-4D97-AF65-F5344CB8AC3E}">
        <p14:creationId xmlns:p14="http://schemas.microsoft.com/office/powerpoint/2010/main" val="2549228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err="1">
                <a:latin typeface="Calibri" panose="020F0502020204030204" pitchFamily="34" charset="0"/>
                <a:ea typeface="Calibri" panose="020F0502020204030204" pitchFamily="34" charset="0"/>
                <a:cs typeface="Calibri" panose="020F0502020204030204" pitchFamily="34" charset="0"/>
              </a:rPr>
              <a:t>Legal</a:t>
            </a:r>
            <a:r>
              <a:rPr lang="pl-PL" sz="4000" b="1" dirty="0">
                <a:latin typeface="Calibri" panose="020F0502020204030204" pitchFamily="34" charset="0"/>
                <a:ea typeface="Calibri" panose="020F0502020204030204" pitchFamily="34" charset="0"/>
                <a:cs typeface="Calibri" panose="020F0502020204030204" pitchFamily="34" charset="0"/>
              </a:rPr>
              <a:t> </a:t>
            </a:r>
            <a:r>
              <a:rPr lang="pl-PL" sz="4000" b="1" dirty="0" err="1">
                <a:latin typeface="Calibri" panose="020F0502020204030204" pitchFamily="34" charset="0"/>
                <a:ea typeface="Calibri" panose="020F0502020204030204" pitchFamily="34" charset="0"/>
                <a:cs typeface="Calibri" panose="020F0502020204030204" pitchFamily="34" charset="0"/>
              </a:rPr>
              <a:t>foundations</a:t>
            </a:r>
            <a:endParaRPr lang="pl-PL" sz="40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pole tekstowe 3"/>
          <p:cNvSpPr txBox="1"/>
          <p:nvPr/>
        </p:nvSpPr>
        <p:spPr>
          <a:xfrm>
            <a:off x="1115616" y="2132856"/>
            <a:ext cx="6912768" cy="2308324"/>
          </a:xfrm>
          <a:prstGeom prst="rect">
            <a:avLst/>
          </a:prstGeom>
          <a:noFill/>
        </p:spPr>
        <p:txBody>
          <a:bodyPr wrap="square" rtlCol="0">
            <a:spAutoFit/>
          </a:bodyPr>
          <a:lstStyle/>
          <a:p>
            <a:pPr>
              <a:lnSpc>
                <a:spcPct val="100000"/>
              </a:lnSpc>
            </a:pPr>
            <a:r>
              <a:rPr lang="en-US" b="1" dirty="0"/>
              <a:t>"Article 66</a:t>
            </a:r>
            <a:r>
              <a:rPr lang="pl-PL" b="1" dirty="0"/>
              <a:t>’’</a:t>
            </a:r>
          </a:p>
          <a:p>
            <a:pPr>
              <a:lnSpc>
                <a:spcPct val="100000"/>
              </a:lnSpc>
            </a:pPr>
            <a:br>
              <a:rPr lang="en-US" dirty="0"/>
            </a:br>
            <a:r>
              <a:rPr lang="en-US" dirty="0"/>
              <a:t>Everyone has the right to safe and hygienic working conditions. The manner in which this right is implemented </a:t>
            </a:r>
            <a:r>
              <a:rPr lang="pl-PL" dirty="0"/>
              <a:t>as </a:t>
            </a:r>
            <a:r>
              <a:rPr lang="pl-PL" dirty="0" err="1"/>
              <a:t>well</a:t>
            </a:r>
            <a:r>
              <a:rPr lang="pl-PL" dirty="0"/>
              <a:t> as the </a:t>
            </a:r>
            <a:r>
              <a:rPr lang="en-US" dirty="0"/>
              <a:t>duties</a:t>
            </a:r>
            <a:r>
              <a:rPr lang="pl-PL" dirty="0"/>
              <a:t> of  </a:t>
            </a:r>
            <a:r>
              <a:rPr lang="pl-PL" dirty="0" err="1"/>
              <a:t>employers</a:t>
            </a:r>
            <a:r>
              <a:rPr lang="en-US" dirty="0"/>
              <a:t> are defined by law.</a:t>
            </a:r>
            <a:endParaRPr lang="pl-PL" dirty="0">
              <a:latin typeface="Calibri" panose="020F0502020204030204" pitchFamily="34" charset="0"/>
            </a:endParaRPr>
          </a:p>
          <a:p>
            <a:r>
              <a:rPr lang="pl-PL" b="1" dirty="0">
                <a:ea typeface="Verdana" panose="020B0604030504040204" pitchFamily="34" charset="0"/>
                <a:cs typeface="Verdana" panose="020B0604030504040204" pitchFamily="34" charset="0"/>
              </a:rPr>
              <a:t>		</a:t>
            </a:r>
          </a:p>
          <a:p>
            <a:r>
              <a:rPr lang="pl-PL" b="1" dirty="0">
                <a:solidFill>
                  <a:schemeClr val="tx1">
                    <a:lumMod val="65000"/>
                    <a:lumOff val="35000"/>
                  </a:schemeClr>
                </a:solidFill>
                <a:ea typeface="Verdana" panose="020B0604030504040204" pitchFamily="34" charset="0"/>
              </a:rPr>
              <a:t>		</a:t>
            </a:r>
            <a:r>
              <a:rPr lang="en-US" dirty="0"/>
              <a:t>"Journal of Laws of 1997, No. 78, item 483"</a:t>
            </a:r>
            <a:endParaRPr lang="pl-PL" b="1" dirty="0">
              <a:solidFill>
                <a:schemeClr val="tx1">
                  <a:lumMod val="65000"/>
                  <a:lumOff val="35000"/>
                </a:schemeClr>
              </a:solidFill>
              <a:ea typeface="Verdana" panose="020B0604030504040204" pitchFamily="34" charset="0"/>
              <a:cs typeface="Verdana" panose="020B0604030504040204" pitchFamily="34" charset="0"/>
            </a:endParaRPr>
          </a:p>
          <a:p>
            <a:endParaRPr 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4474362"/>
            <a:ext cx="2350961" cy="1550032"/>
          </a:xfrm>
          <a:prstGeom prst="rect">
            <a:avLst/>
          </a:prstGeom>
        </p:spPr>
      </p:pic>
    </p:spTree>
    <p:extLst>
      <p:ext uri="{BB962C8B-B14F-4D97-AF65-F5344CB8AC3E}">
        <p14:creationId xmlns:p14="http://schemas.microsoft.com/office/powerpoint/2010/main" val="356411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a:t>Podstawy prawne</a:t>
            </a:r>
          </a:p>
        </p:txBody>
      </p:sp>
      <p:sp>
        <p:nvSpPr>
          <p:cNvPr id="4" name="pole tekstowe 3"/>
          <p:cNvSpPr txBox="1"/>
          <p:nvPr/>
        </p:nvSpPr>
        <p:spPr>
          <a:xfrm>
            <a:off x="931476" y="1772816"/>
            <a:ext cx="7128792" cy="4408899"/>
          </a:xfrm>
          <a:prstGeom prst="rect">
            <a:avLst/>
          </a:prstGeom>
          <a:noFill/>
        </p:spPr>
        <p:txBody>
          <a:bodyPr wrap="square" rtlCol="0">
            <a:spAutoFit/>
          </a:bodyPr>
          <a:lstStyle/>
          <a:p>
            <a:pPr>
              <a:lnSpc>
                <a:spcPct val="120000"/>
              </a:lnSpc>
            </a:pPr>
            <a:r>
              <a:rPr lang="pl-PL" b="1" dirty="0">
                <a:solidFill>
                  <a:srgbClr val="000000"/>
                </a:solidFill>
                <a:latin typeface="Calibri" panose="020F0502020204030204" pitchFamily="34" charset="0"/>
                <a:ea typeface="DejaVu Sans"/>
              </a:rPr>
              <a:t>Art. 1. 	</a:t>
            </a:r>
            <a:endParaRPr lang="pl-PL" dirty="0">
              <a:latin typeface="Calibri" panose="020F0502020204030204" pitchFamily="34" charset="0"/>
            </a:endParaRPr>
          </a:p>
          <a:p>
            <a:pPr algn="just">
              <a:lnSpc>
                <a:spcPct val="100000"/>
              </a:lnSpc>
            </a:pPr>
            <a:r>
              <a:rPr lang="pl-PL" dirty="0">
                <a:solidFill>
                  <a:srgbClr val="000000"/>
                </a:solidFill>
                <a:latin typeface="Calibri" panose="020F0502020204030204" pitchFamily="34" charset="0"/>
                <a:ea typeface="DejaVu Sans"/>
              </a:rPr>
              <a:t>Kodeks pracy określa </a:t>
            </a:r>
            <a:r>
              <a:rPr lang="pl-PL" b="1" dirty="0">
                <a:solidFill>
                  <a:srgbClr val="000000"/>
                </a:solidFill>
                <a:latin typeface="Calibri" panose="020F0502020204030204" pitchFamily="34" charset="0"/>
                <a:ea typeface="DejaVu Sans"/>
              </a:rPr>
              <a:t>prawa i obowiązki </a:t>
            </a:r>
            <a:r>
              <a:rPr lang="pl-PL" dirty="0">
                <a:solidFill>
                  <a:srgbClr val="000000"/>
                </a:solidFill>
                <a:latin typeface="Calibri" panose="020F0502020204030204" pitchFamily="34" charset="0"/>
                <a:ea typeface="DejaVu Sans"/>
              </a:rPr>
              <a:t>pracowników i pracodawców. </a:t>
            </a:r>
            <a:endParaRPr lang="pl-PL" dirty="0">
              <a:latin typeface="Calibri" panose="020F0502020204030204" pitchFamily="34" charset="0"/>
            </a:endParaRPr>
          </a:p>
          <a:p>
            <a:pPr>
              <a:lnSpc>
                <a:spcPct val="120000"/>
              </a:lnSpc>
            </a:pPr>
            <a:endParaRPr lang="pl-PL" b="1" dirty="0">
              <a:solidFill>
                <a:srgbClr val="000000"/>
              </a:solidFill>
              <a:latin typeface="Calibri" panose="020F0502020204030204" pitchFamily="34" charset="0"/>
              <a:ea typeface="DejaVu Sans"/>
            </a:endParaRPr>
          </a:p>
          <a:p>
            <a:pPr>
              <a:lnSpc>
                <a:spcPct val="120000"/>
              </a:lnSpc>
            </a:pPr>
            <a:r>
              <a:rPr lang="pl-PL" b="1" dirty="0">
                <a:solidFill>
                  <a:srgbClr val="000000"/>
                </a:solidFill>
                <a:latin typeface="Calibri" panose="020F0502020204030204" pitchFamily="34" charset="0"/>
                <a:ea typeface="DejaVu Sans"/>
              </a:rPr>
              <a:t>Art. 2. 	</a:t>
            </a:r>
            <a:endParaRPr lang="pl-PL" dirty="0">
              <a:latin typeface="Calibri" panose="020F0502020204030204" pitchFamily="34" charset="0"/>
            </a:endParaRPr>
          </a:p>
          <a:p>
            <a:pPr algn="just">
              <a:lnSpc>
                <a:spcPct val="100000"/>
              </a:lnSpc>
            </a:pPr>
            <a:r>
              <a:rPr lang="pl-PL" b="1" dirty="0">
                <a:solidFill>
                  <a:srgbClr val="000000"/>
                </a:solidFill>
                <a:latin typeface="Calibri" panose="020F0502020204030204" pitchFamily="34" charset="0"/>
                <a:ea typeface="DejaVu Sans"/>
              </a:rPr>
              <a:t>Pracownikiem</a:t>
            </a:r>
            <a:r>
              <a:rPr lang="pl-PL" dirty="0">
                <a:solidFill>
                  <a:srgbClr val="000000"/>
                </a:solidFill>
                <a:latin typeface="Calibri" panose="020F0502020204030204" pitchFamily="34" charset="0"/>
                <a:ea typeface="DejaVu Sans"/>
              </a:rPr>
              <a:t> jest osoba zatrudniona na podstawie umowy o pracę, powołania, wyboru, mianowania lub spółdzielczej umowy o pracę. </a:t>
            </a:r>
            <a:endParaRPr lang="pl-PL" dirty="0">
              <a:latin typeface="Calibri" panose="020F0502020204030204" pitchFamily="34" charset="0"/>
            </a:endParaRPr>
          </a:p>
          <a:p>
            <a:pPr>
              <a:lnSpc>
                <a:spcPct val="120000"/>
              </a:lnSpc>
            </a:pPr>
            <a:endParaRPr lang="pl-PL" b="1" dirty="0">
              <a:solidFill>
                <a:srgbClr val="000000"/>
              </a:solidFill>
              <a:latin typeface="Calibri" panose="020F0502020204030204" pitchFamily="34" charset="0"/>
              <a:ea typeface="DejaVu Sans"/>
            </a:endParaRPr>
          </a:p>
          <a:p>
            <a:pPr>
              <a:lnSpc>
                <a:spcPct val="120000"/>
              </a:lnSpc>
            </a:pPr>
            <a:r>
              <a:rPr lang="pl-PL" b="1" dirty="0">
                <a:solidFill>
                  <a:srgbClr val="000000"/>
                </a:solidFill>
                <a:latin typeface="Calibri" panose="020F0502020204030204" pitchFamily="34" charset="0"/>
                <a:ea typeface="DejaVu Sans"/>
              </a:rPr>
              <a:t>Art. 3. 	</a:t>
            </a:r>
            <a:endParaRPr lang="pl-PL" dirty="0">
              <a:latin typeface="Calibri" panose="020F0502020204030204" pitchFamily="34" charset="0"/>
            </a:endParaRPr>
          </a:p>
          <a:p>
            <a:pPr algn="just">
              <a:lnSpc>
                <a:spcPct val="100000"/>
              </a:lnSpc>
            </a:pPr>
            <a:r>
              <a:rPr lang="pl-PL" b="1" dirty="0">
                <a:solidFill>
                  <a:srgbClr val="000000"/>
                </a:solidFill>
                <a:latin typeface="Calibri" panose="020F0502020204030204" pitchFamily="34" charset="0"/>
                <a:ea typeface="DejaVu Sans"/>
              </a:rPr>
              <a:t>Pracodawcą</a:t>
            </a:r>
            <a:r>
              <a:rPr lang="pl-PL" dirty="0">
                <a:solidFill>
                  <a:srgbClr val="000000"/>
                </a:solidFill>
                <a:latin typeface="Calibri" panose="020F0502020204030204" pitchFamily="34" charset="0"/>
                <a:ea typeface="DejaVu Sans"/>
              </a:rPr>
              <a:t> jest jednostka organizacyjna, choćby nie posiadała osobowości prawnej, a także osoba fizyczna, jeżeli zatrudniają one pracowników. </a:t>
            </a:r>
          </a:p>
          <a:p>
            <a:pPr algn="just">
              <a:lnSpc>
                <a:spcPct val="100000"/>
              </a:lnSpc>
            </a:pPr>
            <a:endParaRPr lang="pl-PL" dirty="0">
              <a:latin typeface="Calibri" panose="020F0502020204030204" pitchFamily="34" charset="0"/>
            </a:endParaRPr>
          </a:p>
          <a:p>
            <a:pPr algn="r">
              <a:lnSpc>
                <a:spcPct val="100000"/>
              </a:lnSpc>
            </a:pPr>
            <a:r>
              <a:rPr lang="pl-PL" sz="1050" cap="all" dirty="0">
                <a:solidFill>
                  <a:srgbClr val="000000"/>
                </a:solidFill>
                <a:latin typeface="Calibri" panose="020F0502020204030204" pitchFamily="34" charset="0"/>
                <a:ea typeface="Cambria"/>
              </a:rPr>
              <a:t>Tekst jednolity Dziennik Ustaw 2020, poz. 1320 z </a:t>
            </a:r>
            <a:r>
              <a:rPr lang="pl-PL" sz="1050" cap="all" dirty="0" err="1">
                <a:solidFill>
                  <a:srgbClr val="000000"/>
                </a:solidFill>
                <a:latin typeface="Calibri" panose="020F0502020204030204" pitchFamily="34" charset="0"/>
                <a:ea typeface="Cambria"/>
              </a:rPr>
              <a:t>późn</a:t>
            </a:r>
            <a:r>
              <a:rPr lang="pl-PL" sz="1050" cap="all" dirty="0">
                <a:solidFill>
                  <a:srgbClr val="000000"/>
                </a:solidFill>
                <a:latin typeface="Calibri" panose="020F0502020204030204" pitchFamily="34" charset="0"/>
                <a:ea typeface="Cambria"/>
              </a:rPr>
              <a:t>. Zm.</a:t>
            </a:r>
            <a:endParaRPr lang="pl-PL" dirty="0">
              <a:latin typeface="Calibri" panose="020F0502020204030204" pitchFamily="34" charset="0"/>
            </a:endParaRPr>
          </a:p>
          <a:p>
            <a:endParaRPr lang="pl-PL" b="1" dirty="0">
              <a:solidFill>
                <a:schemeClr val="tx1">
                  <a:lumMod val="65000"/>
                  <a:lumOff val="35000"/>
                </a:schemeClr>
              </a:solidFill>
              <a:ea typeface="Verdana" panose="020B0604030504040204" pitchFamily="34" charset="0"/>
              <a:cs typeface="Verdana" panose="020B0604030504040204" pitchFamily="34" charset="0"/>
            </a:endParaRPr>
          </a:p>
          <a:p>
            <a:endParaRPr lang="pl-PL" dirty="0"/>
          </a:p>
        </p:txBody>
      </p:sp>
    </p:spTree>
    <p:extLst>
      <p:ext uri="{BB962C8B-B14F-4D97-AF65-F5344CB8AC3E}">
        <p14:creationId xmlns:p14="http://schemas.microsoft.com/office/powerpoint/2010/main" val="2253912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err="1">
                <a:latin typeface="Calibri" panose="020F0502020204030204" pitchFamily="34" charset="0"/>
                <a:ea typeface="Calibri" panose="020F0502020204030204" pitchFamily="34" charset="0"/>
                <a:cs typeface="Calibri" panose="020F0502020204030204" pitchFamily="34" charset="0"/>
              </a:rPr>
              <a:t>Legal</a:t>
            </a:r>
            <a:r>
              <a:rPr lang="pl-PL" sz="4000" b="1" dirty="0">
                <a:latin typeface="Calibri" panose="020F0502020204030204" pitchFamily="34" charset="0"/>
                <a:ea typeface="Calibri" panose="020F0502020204030204" pitchFamily="34" charset="0"/>
                <a:cs typeface="Calibri" panose="020F0502020204030204" pitchFamily="34" charset="0"/>
              </a:rPr>
              <a:t> </a:t>
            </a:r>
            <a:r>
              <a:rPr lang="pl-PL" sz="4000" b="1" dirty="0" err="1">
                <a:latin typeface="Calibri" panose="020F0502020204030204" pitchFamily="34" charset="0"/>
                <a:ea typeface="Calibri" panose="020F0502020204030204" pitchFamily="34" charset="0"/>
                <a:cs typeface="Calibri" panose="020F0502020204030204" pitchFamily="34" charset="0"/>
              </a:rPr>
              <a:t>foundations</a:t>
            </a:r>
            <a:endParaRPr lang="pl-PL" sz="40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pole tekstowe 3"/>
          <p:cNvSpPr txBox="1"/>
          <p:nvPr/>
        </p:nvSpPr>
        <p:spPr>
          <a:xfrm>
            <a:off x="1115616" y="2132856"/>
            <a:ext cx="6912768" cy="4039567"/>
          </a:xfrm>
          <a:prstGeom prst="rect">
            <a:avLst/>
          </a:prstGeom>
          <a:noFill/>
        </p:spPr>
        <p:txBody>
          <a:bodyPr wrap="square" rtlCol="0">
            <a:spAutoFit/>
          </a:bodyPr>
          <a:lstStyle/>
          <a:p>
            <a:pPr>
              <a:lnSpc>
                <a:spcPct val="120000"/>
              </a:lnSpc>
            </a:pPr>
            <a:r>
              <a:rPr lang="en-US" b="1" dirty="0">
                <a:latin typeface="Calibri" panose="020F0502020204030204" pitchFamily="34" charset="0"/>
                <a:ea typeface="Calibri" panose="020F0502020204030204" pitchFamily="34" charset="0"/>
                <a:cs typeface="Calibri" panose="020F0502020204030204" pitchFamily="34" charset="0"/>
              </a:rPr>
              <a:t>Article</a:t>
            </a:r>
            <a:r>
              <a:rPr lang="pl-PL" b="1" dirty="0">
                <a:latin typeface="Calibri" panose="020F0502020204030204" pitchFamily="34" charset="0"/>
                <a:ea typeface="Calibri" panose="020F0502020204030204" pitchFamily="34" charset="0"/>
                <a:cs typeface="Calibri" panose="020F0502020204030204" pitchFamily="34" charset="0"/>
              </a:rPr>
              <a:t>.</a:t>
            </a:r>
            <a:r>
              <a:rPr lang="en-US" b="1" dirty="0">
                <a:latin typeface="Calibri" panose="020F0502020204030204" pitchFamily="34" charset="0"/>
                <a:ea typeface="Calibri" panose="020F0502020204030204" pitchFamily="34" charset="0"/>
                <a:cs typeface="Calibri" panose="020F0502020204030204" pitchFamily="34" charset="0"/>
              </a:rPr>
              <a:t> 1</a:t>
            </a:r>
            <a:r>
              <a:rPr lang="pl-PL" b="1" dirty="0">
                <a:latin typeface="Calibri" panose="020F0502020204030204" pitchFamily="34" charset="0"/>
                <a:ea typeface="Calibri" panose="020F0502020204030204" pitchFamily="34" charset="0"/>
                <a:cs typeface="Calibri" panose="020F0502020204030204" pitchFamily="34" charset="0"/>
              </a:rPr>
              <a:t>.</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The </a:t>
            </a:r>
            <a:r>
              <a:rPr lang="en-US" dirty="0" err="1">
                <a:latin typeface="Calibri" panose="020F0502020204030204" pitchFamily="34" charset="0"/>
                <a:ea typeface="Calibri" panose="020F0502020204030204" pitchFamily="34" charset="0"/>
                <a:cs typeface="Calibri" panose="020F0502020204030204" pitchFamily="34" charset="0"/>
              </a:rPr>
              <a:t>Labour</a:t>
            </a:r>
            <a:r>
              <a:rPr lang="en-US" dirty="0">
                <a:latin typeface="Calibri" panose="020F0502020204030204" pitchFamily="34" charset="0"/>
                <a:ea typeface="Calibri" panose="020F0502020204030204" pitchFamily="34" charset="0"/>
                <a:cs typeface="Calibri" panose="020F0502020204030204" pitchFamily="34" charset="0"/>
              </a:rPr>
              <a:t> Code defines the rights and obligations of employees and employers.</a:t>
            </a:r>
            <a:endParaRPr lang="pl-PL"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ct val="120000"/>
              </a:lnSpc>
            </a:pPr>
            <a:r>
              <a:rPr lang="en-US" b="1" dirty="0">
                <a:latin typeface="Calibri" panose="020F0502020204030204" pitchFamily="34" charset="0"/>
                <a:ea typeface="Calibri" panose="020F0502020204030204" pitchFamily="34" charset="0"/>
                <a:cs typeface="Calibri" panose="020F0502020204030204" pitchFamily="34" charset="0"/>
              </a:rPr>
              <a:t>Article</a:t>
            </a:r>
            <a:r>
              <a:rPr lang="pl-PL" b="1" dirty="0">
                <a:latin typeface="Calibri" panose="020F0502020204030204" pitchFamily="34" charset="0"/>
                <a:ea typeface="Calibri" panose="020F0502020204030204" pitchFamily="34" charset="0"/>
                <a:cs typeface="Calibri" panose="020F0502020204030204" pitchFamily="34" charset="0"/>
              </a:rPr>
              <a:t>.</a:t>
            </a:r>
            <a:r>
              <a:rPr lang="en-US" b="1" dirty="0">
                <a:latin typeface="Calibri" panose="020F0502020204030204" pitchFamily="34" charset="0"/>
                <a:ea typeface="Calibri" panose="020F0502020204030204" pitchFamily="34" charset="0"/>
                <a:cs typeface="Calibri" panose="020F0502020204030204" pitchFamily="34" charset="0"/>
              </a:rPr>
              <a:t> 2</a:t>
            </a:r>
            <a:r>
              <a:rPr lang="pl-PL" b="1" dirty="0">
                <a:latin typeface="Calibri" panose="020F0502020204030204" pitchFamily="34" charset="0"/>
                <a:ea typeface="Calibri" panose="020F0502020204030204" pitchFamily="34" charset="0"/>
                <a:cs typeface="Calibri" panose="020F0502020204030204" pitchFamily="34" charset="0"/>
              </a:rPr>
              <a:t>.</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An employee is a person employed on the basis of an employment contract, appointment, election, nomination, or a cooperative employment contract.</a:t>
            </a:r>
            <a:endParaRPr lang="pl-PL" dirty="0">
              <a:latin typeface="Calibri" panose="020F0502020204030204" pitchFamily="34" charset="0"/>
              <a:ea typeface="Calibri" panose="020F0502020204030204" pitchFamily="34" charset="0"/>
              <a:cs typeface="Calibri" panose="020F0502020204030204" pitchFamily="34" charset="0"/>
            </a:endParaRPr>
          </a:p>
          <a:p>
            <a:pPr>
              <a:lnSpc>
                <a:spcPct val="120000"/>
              </a:lnSpc>
            </a:pPr>
            <a:r>
              <a:rPr lang="en-US" b="1" dirty="0">
                <a:latin typeface="Calibri" panose="020F0502020204030204" pitchFamily="34" charset="0"/>
                <a:ea typeface="Calibri" panose="020F0502020204030204" pitchFamily="34" charset="0"/>
                <a:cs typeface="Calibri" panose="020F0502020204030204" pitchFamily="34" charset="0"/>
              </a:rPr>
              <a:t>Article</a:t>
            </a:r>
            <a:r>
              <a:rPr lang="pl-PL" b="1" dirty="0">
                <a:latin typeface="Calibri" panose="020F0502020204030204" pitchFamily="34" charset="0"/>
                <a:ea typeface="Calibri" panose="020F0502020204030204" pitchFamily="34" charset="0"/>
                <a:cs typeface="Calibri" panose="020F0502020204030204" pitchFamily="34" charset="0"/>
              </a:rPr>
              <a:t>.</a:t>
            </a:r>
            <a:r>
              <a:rPr lang="en-US" b="1" dirty="0">
                <a:latin typeface="Calibri" panose="020F0502020204030204" pitchFamily="34" charset="0"/>
                <a:ea typeface="Calibri" panose="020F0502020204030204" pitchFamily="34" charset="0"/>
                <a:cs typeface="Calibri" panose="020F0502020204030204" pitchFamily="34" charset="0"/>
              </a:rPr>
              <a:t> 3</a:t>
            </a:r>
            <a:r>
              <a:rPr lang="pl-PL" b="1" dirty="0">
                <a:latin typeface="Calibri" panose="020F0502020204030204" pitchFamily="34" charset="0"/>
                <a:ea typeface="Calibri" panose="020F0502020204030204" pitchFamily="34" charset="0"/>
                <a:cs typeface="Calibri" panose="020F0502020204030204" pitchFamily="34" charset="0"/>
              </a:rPr>
              <a:t>.</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An employer is an organizational unit, even if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pl-PL" dirty="0" err="1">
                <a:latin typeface="Calibri" panose="020F0502020204030204" pitchFamily="34" charset="0"/>
                <a:ea typeface="Calibri" panose="020F0502020204030204" pitchFamily="34" charset="0"/>
                <a:cs typeface="Calibri" panose="020F0502020204030204" pitchFamily="34" charset="0"/>
              </a:rPr>
              <a:t>they</a:t>
            </a:r>
            <a:r>
              <a:rPr lang="pl-PL" dirty="0">
                <a:latin typeface="Calibri" panose="020F0502020204030204" pitchFamily="34" charset="0"/>
                <a:ea typeface="Calibri" panose="020F0502020204030204" pitchFamily="34" charset="0"/>
                <a:cs typeface="Calibri" panose="020F0502020204030204" pitchFamily="34" charset="0"/>
              </a:rPr>
              <a:t> do </a:t>
            </a:r>
            <a:r>
              <a:rPr lang="en-US" dirty="0">
                <a:latin typeface="Calibri" panose="020F0502020204030204" pitchFamily="34" charset="0"/>
                <a:ea typeface="Calibri" panose="020F0502020204030204" pitchFamily="34" charset="0"/>
                <a:cs typeface="Calibri" panose="020F0502020204030204" pitchFamily="34" charset="0"/>
              </a:rPr>
              <a:t>not have legal personality, as well as a natural person, if they employ workers.</a:t>
            </a:r>
            <a:endParaRPr lang="pl-PL"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lnSpc>
                <a:spcPct val="100000"/>
              </a:lnSpc>
            </a:pPr>
            <a:r>
              <a:rPr lang="pl-PL" sz="1050" cap="all" dirty="0">
                <a:solidFill>
                  <a:srgbClr val="000000"/>
                </a:solidFill>
                <a:latin typeface="Calibri" panose="020F0502020204030204" pitchFamily="34" charset="0"/>
                <a:ea typeface="Cambria"/>
              </a:rPr>
              <a:t>.</a:t>
            </a:r>
            <a:endParaRPr lang="pl-PL" dirty="0">
              <a:latin typeface="Calibri" panose="020F0502020204030204" pitchFamily="34" charset="0"/>
            </a:endParaRPr>
          </a:p>
          <a:p>
            <a:pPr algn="r"/>
            <a:r>
              <a:rPr lang="en-US" sz="1200" dirty="0"/>
              <a:t>"Consolidated text Journal of Laws 2020, item 1320, as amended."</a:t>
            </a:r>
            <a:endParaRPr lang="pl-PL" sz="1200" b="1" dirty="0">
              <a:solidFill>
                <a:schemeClr val="tx1">
                  <a:lumMod val="65000"/>
                  <a:lumOff val="35000"/>
                </a:schemeClr>
              </a:solidFill>
              <a:ea typeface="Verdana" panose="020B0604030504040204" pitchFamily="34" charset="0"/>
              <a:cs typeface="Verdana" panose="020B0604030504040204" pitchFamily="34" charset="0"/>
            </a:endParaRPr>
          </a:p>
          <a:p>
            <a:endParaRPr lang="pl-PL" dirty="0"/>
          </a:p>
        </p:txBody>
      </p:sp>
    </p:spTree>
    <p:extLst>
      <p:ext uri="{BB962C8B-B14F-4D97-AF65-F5344CB8AC3E}">
        <p14:creationId xmlns:p14="http://schemas.microsoft.com/office/powerpoint/2010/main" val="2053392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a:latin typeface="Calibri" panose="020F0502020204030204" pitchFamily="34" charset="0"/>
                <a:ea typeface="Calibri" panose="020F0502020204030204" pitchFamily="34" charset="0"/>
                <a:cs typeface="Calibri" panose="020F0502020204030204" pitchFamily="34" charset="0"/>
              </a:rPr>
              <a:t>Podstawy prawne</a:t>
            </a:r>
          </a:p>
        </p:txBody>
      </p:sp>
      <p:sp>
        <p:nvSpPr>
          <p:cNvPr id="4" name="pole tekstowe 3"/>
          <p:cNvSpPr txBox="1"/>
          <p:nvPr/>
        </p:nvSpPr>
        <p:spPr>
          <a:xfrm>
            <a:off x="1115616" y="2132856"/>
            <a:ext cx="6912768" cy="4028795"/>
          </a:xfrm>
          <a:prstGeom prst="rect">
            <a:avLst/>
          </a:prstGeom>
          <a:noFill/>
        </p:spPr>
        <p:txBody>
          <a:bodyPr wrap="square" rtlCol="0">
            <a:spAutoFit/>
          </a:bodyPr>
          <a:lstStyle/>
          <a:p>
            <a:pPr>
              <a:lnSpc>
                <a:spcPct val="120000"/>
              </a:lnSpc>
            </a:pPr>
            <a:r>
              <a:rPr lang="pl-PL" b="1" dirty="0">
                <a:solidFill>
                  <a:srgbClr val="000000"/>
                </a:solidFill>
                <a:latin typeface="Calibri" panose="020F0502020204030204" pitchFamily="34" charset="0"/>
                <a:ea typeface="DejaVu Sans"/>
              </a:rPr>
              <a:t>Art. 207. 	</a:t>
            </a:r>
          </a:p>
          <a:p>
            <a:pPr>
              <a:lnSpc>
                <a:spcPct val="120000"/>
              </a:lnSpc>
            </a:pPr>
            <a:endParaRPr lang="pl-PL" dirty="0">
              <a:latin typeface="Calibri" panose="020F0502020204030204" pitchFamily="34" charset="0"/>
            </a:endParaRPr>
          </a:p>
          <a:p>
            <a:pPr>
              <a:lnSpc>
                <a:spcPct val="100000"/>
              </a:lnSpc>
            </a:pPr>
            <a:r>
              <a:rPr lang="pl-PL" b="1" dirty="0">
                <a:solidFill>
                  <a:srgbClr val="000000"/>
                </a:solidFill>
                <a:latin typeface="Calibri" panose="020F0502020204030204" pitchFamily="34" charset="0"/>
                <a:ea typeface="DejaVu Sans"/>
              </a:rPr>
              <a:t>§  1. </a:t>
            </a:r>
            <a:r>
              <a:rPr lang="pl-PL" dirty="0">
                <a:solidFill>
                  <a:srgbClr val="FF0000"/>
                </a:solidFill>
                <a:latin typeface="Calibri" panose="020F0502020204030204" pitchFamily="34" charset="0"/>
                <a:ea typeface="DejaVu Sans"/>
              </a:rPr>
              <a:t>Pracodawca ponosi odpowiedzialność za stan bezpieczeństwa i higieny pracy w zakładzie pracy. </a:t>
            </a:r>
            <a:endParaRPr lang="pl-PL" dirty="0">
              <a:solidFill>
                <a:srgbClr val="FF0000"/>
              </a:solidFill>
              <a:latin typeface="Calibri" panose="020F0502020204030204" pitchFamily="34" charset="0"/>
            </a:endParaRPr>
          </a:p>
          <a:p>
            <a:pPr>
              <a:lnSpc>
                <a:spcPct val="100000"/>
              </a:lnSpc>
            </a:pPr>
            <a:r>
              <a:rPr lang="pl-PL" b="1" dirty="0">
                <a:solidFill>
                  <a:srgbClr val="000000"/>
                </a:solidFill>
                <a:latin typeface="Calibri" panose="020F0502020204030204" pitchFamily="34" charset="0"/>
                <a:ea typeface="DejaVu Sans"/>
              </a:rPr>
              <a:t>							</a:t>
            </a:r>
            <a:endParaRPr lang="pl-PL" dirty="0">
              <a:latin typeface="Calibri" panose="020F0502020204030204" pitchFamily="34" charset="0"/>
            </a:endParaRPr>
          </a:p>
          <a:p>
            <a:pPr>
              <a:lnSpc>
                <a:spcPct val="100000"/>
              </a:lnSpc>
            </a:pPr>
            <a:r>
              <a:rPr lang="pl-PL" b="1" dirty="0">
                <a:solidFill>
                  <a:srgbClr val="000000"/>
                </a:solidFill>
                <a:latin typeface="Calibri" panose="020F0502020204030204" pitchFamily="34" charset="0"/>
                <a:ea typeface="DejaVu Sans"/>
              </a:rPr>
              <a:t>§ 2. </a:t>
            </a:r>
            <a:r>
              <a:rPr lang="pl-PL" dirty="0">
                <a:solidFill>
                  <a:srgbClr val="000000"/>
                </a:solidFill>
                <a:latin typeface="Calibri" panose="020F0502020204030204" pitchFamily="34" charset="0"/>
                <a:ea typeface="DejaVu Sans"/>
              </a:rPr>
              <a:t>Pracodawca jest obowiązany chronić zdrowie i życie pracowników przez zapewnienie bezpiecznych i higienicznych warunków pracy przy odpowiednim wykorzystaniu osiągnięć nauki i techniki.</a:t>
            </a:r>
          </a:p>
          <a:p>
            <a:pPr>
              <a:lnSpc>
                <a:spcPct val="100000"/>
              </a:lnSpc>
            </a:pPr>
            <a:endParaRPr lang="pl-PL" dirty="0">
              <a:latin typeface="Calibri" panose="020F0502020204030204" pitchFamily="34" charset="0"/>
            </a:endParaRPr>
          </a:p>
          <a:p>
            <a:pPr>
              <a:lnSpc>
                <a:spcPct val="100000"/>
              </a:lnSpc>
            </a:pPr>
            <a:endParaRPr lang="pl-PL" dirty="0">
              <a:latin typeface="Calibri" panose="020F0502020204030204" pitchFamily="34" charset="0"/>
            </a:endParaRPr>
          </a:p>
          <a:p>
            <a:pPr algn="r">
              <a:lnSpc>
                <a:spcPct val="100000"/>
              </a:lnSpc>
            </a:pPr>
            <a:r>
              <a:rPr lang="pl-PL" sz="1100" cap="all" dirty="0">
                <a:solidFill>
                  <a:srgbClr val="000000"/>
                </a:solidFill>
                <a:latin typeface="Calibri" panose="020F0502020204030204" pitchFamily="34" charset="0"/>
                <a:ea typeface="Cambria"/>
              </a:rPr>
              <a:t>Tekst jednolity Dziennik Ustaw 2020, poz. 1320 z </a:t>
            </a:r>
            <a:r>
              <a:rPr lang="pl-PL" sz="1100" cap="all" dirty="0" err="1">
                <a:solidFill>
                  <a:srgbClr val="000000"/>
                </a:solidFill>
                <a:latin typeface="Calibri" panose="020F0502020204030204" pitchFamily="34" charset="0"/>
                <a:ea typeface="Cambria"/>
              </a:rPr>
              <a:t>późn</a:t>
            </a:r>
            <a:r>
              <a:rPr lang="pl-PL" sz="1100" cap="all" dirty="0">
                <a:solidFill>
                  <a:srgbClr val="000000"/>
                </a:solidFill>
                <a:latin typeface="Calibri" panose="020F0502020204030204" pitchFamily="34" charset="0"/>
                <a:ea typeface="Cambria"/>
              </a:rPr>
              <a:t>. Zm</a:t>
            </a:r>
            <a:r>
              <a:rPr lang="pl-PL" sz="1100" cap="all" dirty="0">
                <a:solidFill>
                  <a:srgbClr val="000000"/>
                </a:solidFill>
                <a:latin typeface="Tw Cen MT"/>
                <a:ea typeface="Cambria"/>
              </a:rPr>
              <a:t>.</a:t>
            </a:r>
            <a:endParaRPr lang="pl-PL" dirty="0"/>
          </a:p>
          <a:p>
            <a:pPr>
              <a:lnSpc>
                <a:spcPct val="120000"/>
              </a:lnSpc>
            </a:pPr>
            <a:endParaRPr lang="pl-PL" dirty="0"/>
          </a:p>
          <a:p>
            <a:endParaRPr lang="pl-PL" b="1" dirty="0">
              <a:solidFill>
                <a:schemeClr val="tx1">
                  <a:lumMod val="65000"/>
                  <a:lumOff val="35000"/>
                </a:schemeClr>
              </a:solidFill>
              <a:ea typeface="Verdana" panose="020B0604030504040204" pitchFamily="34" charset="0"/>
              <a:cs typeface="Verdana" panose="020B0604030504040204" pitchFamily="34" charset="0"/>
            </a:endParaRPr>
          </a:p>
          <a:p>
            <a:endParaRPr lang="pl-PL" dirty="0"/>
          </a:p>
        </p:txBody>
      </p:sp>
    </p:spTree>
    <p:extLst>
      <p:ext uri="{BB962C8B-B14F-4D97-AF65-F5344CB8AC3E}">
        <p14:creationId xmlns:p14="http://schemas.microsoft.com/office/powerpoint/2010/main" val="4193673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err="1">
                <a:latin typeface="Calibri" panose="020F0502020204030204" pitchFamily="34" charset="0"/>
                <a:ea typeface="Calibri" panose="020F0502020204030204" pitchFamily="34" charset="0"/>
                <a:cs typeface="Calibri" panose="020F0502020204030204" pitchFamily="34" charset="0"/>
              </a:rPr>
              <a:t>Legal</a:t>
            </a:r>
            <a:r>
              <a:rPr lang="pl-PL" sz="4000" b="1" dirty="0">
                <a:latin typeface="Calibri" panose="020F0502020204030204" pitchFamily="34" charset="0"/>
                <a:ea typeface="Calibri" panose="020F0502020204030204" pitchFamily="34" charset="0"/>
                <a:cs typeface="Calibri" panose="020F0502020204030204" pitchFamily="34" charset="0"/>
              </a:rPr>
              <a:t> </a:t>
            </a:r>
            <a:r>
              <a:rPr lang="pl-PL" sz="4000" b="1" dirty="0" err="1">
                <a:latin typeface="Calibri" panose="020F0502020204030204" pitchFamily="34" charset="0"/>
                <a:ea typeface="Calibri" panose="020F0502020204030204" pitchFamily="34" charset="0"/>
                <a:cs typeface="Calibri" panose="020F0502020204030204" pitchFamily="34" charset="0"/>
              </a:rPr>
              <a:t>foundations</a:t>
            </a:r>
            <a:endParaRPr lang="pl-PL" sz="40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pole tekstowe 3"/>
          <p:cNvSpPr txBox="1"/>
          <p:nvPr/>
        </p:nvSpPr>
        <p:spPr>
          <a:xfrm>
            <a:off x="1000100" y="2143116"/>
            <a:ext cx="6912768" cy="3323987"/>
          </a:xfrm>
          <a:prstGeom prst="rect">
            <a:avLst/>
          </a:prstGeom>
          <a:noFill/>
        </p:spPr>
        <p:txBody>
          <a:bodyPr wrap="square" rtlCol="0">
            <a:spAutoFit/>
          </a:bodyPr>
          <a:lstStyle/>
          <a:p>
            <a:pPr>
              <a:lnSpc>
                <a:spcPct val="100000"/>
              </a:lnSpc>
            </a:pPr>
            <a:r>
              <a:rPr lang="en-US" b="1" dirty="0">
                <a:latin typeface="Calibri" panose="020F0502020204030204" pitchFamily="34" charset="0"/>
                <a:ea typeface="Calibri" panose="020F0502020204030204" pitchFamily="34" charset="0"/>
                <a:cs typeface="Calibri" panose="020F0502020204030204" pitchFamily="34" charset="0"/>
              </a:rPr>
              <a:t>Article 207.</a:t>
            </a:r>
            <a:endParaRPr lang="pl-PL" b="1" dirty="0">
              <a:latin typeface="Calibri" panose="020F0502020204030204" pitchFamily="34" charset="0"/>
              <a:ea typeface="Calibri" panose="020F0502020204030204" pitchFamily="34" charset="0"/>
              <a:cs typeface="Calibri" panose="020F0502020204030204" pitchFamily="34" charset="0"/>
            </a:endParaRPr>
          </a:p>
          <a:p>
            <a:pPr>
              <a:lnSpc>
                <a:spcPct val="100000"/>
              </a:lnSpc>
            </a:pPr>
            <a:br>
              <a:rPr lang="en-US" dirty="0">
                <a:latin typeface="Calibri" panose="020F0502020204030204" pitchFamily="34" charset="0"/>
                <a:ea typeface="Calibri" panose="020F0502020204030204" pitchFamily="34" charset="0"/>
                <a:cs typeface="Calibri" panose="020F0502020204030204" pitchFamily="34" charset="0"/>
              </a:rPr>
            </a:br>
            <a:r>
              <a:rPr lang="en-US" b="1" dirty="0">
                <a:latin typeface="Calibri" panose="020F0502020204030204" pitchFamily="34" charset="0"/>
                <a:ea typeface="Calibri" panose="020F0502020204030204" pitchFamily="34" charset="0"/>
                <a:cs typeface="Calibri" panose="020F0502020204030204" pitchFamily="34" charset="0"/>
              </a:rPr>
              <a:t>§ 1.</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The employer is responsible for the state of safety and hygiene at the workplace.</a:t>
            </a:r>
            <a:r>
              <a:rPr lang="pl-PL"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pl-PL" dirty="0">
              <a:latin typeface="Calibri" panose="020F0502020204030204" pitchFamily="34" charset="0"/>
              <a:ea typeface="Calibri" panose="020F0502020204030204" pitchFamily="34" charset="0"/>
              <a:cs typeface="Calibri" panose="020F0502020204030204" pitchFamily="34" charset="0"/>
            </a:endParaRPr>
          </a:p>
          <a:p>
            <a:pPr>
              <a:lnSpc>
                <a:spcPct val="100000"/>
              </a:lnSpc>
            </a:pPr>
            <a:r>
              <a:rPr lang="en-US" b="1" dirty="0">
                <a:latin typeface="Calibri" panose="020F0502020204030204" pitchFamily="34" charset="0"/>
                <a:ea typeface="Calibri" panose="020F0502020204030204" pitchFamily="34" charset="0"/>
                <a:cs typeface="Calibri" panose="020F0502020204030204" pitchFamily="34" charset="0"/>
              </a:rPr>
              <a:t>§ 2.</a:t>
            </a:r>
            <a:r>
              <a:rPr lang="en-US" dirty="0">
                <a:latin typeface="Calibri" panose="020F0502020204030204" pitchFamily="34" charset="0"/>
                <a:ea typeface="Calibri" panose="020F0502020204030204" pitchFamily="34" charset="0"/>
                <a:cs typeface="Calibri" panose="020F0502020204030204" pitchFamily="34" charset="0"/>
              </a:rPr>
              <a:t> The employer is obliged to protect the health and </a:t>
            </a:r>
            <a:r>
              <a:rPr lang="pl-PL" dirty="0" err="1">
                <a:latin typeface="Calibri" panose="020F0502020204030204" pitchFamily="34" charset="0"/>
                <a:ea typeface="Calibri" panose="020F0502020204030204" pitchFamily="34" charset="0"/>
                <a:cs typeface="Calibri" panose="020F0502020204030204" pitchFamily="34" charset="0"/>
              </a:rPr>
              <a:t>safety</a:t>
            </a:r>
            <a:r>
              <a:rPr lang="pl-PL"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of employees by ensuring safe and hygienic working conditions</a:t>
            </a:r>
            <a:endParaRPr lang="pl-PL" strike="sngStrike"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pPr>
            <a:r>
              <a:rPr lang="pl-PL" dirty="0">
                <a:latin typeface="Calibri" panose="020F0502020204030204" pitchFamily="34" charset="0"/>
                <a:ea typeface="Calibri" panose="020F0502020204030204" pitchFamily="34" charset="0"/>
                <a:cs typeface="Calibri" panose="020F0502020204030204" pitchFamily="34" charset="0"/>
              </a:rPr>
              <a:t>and</a:t>
            </a:r>
            <a:r>
              <a:rPr lang="pl-PL"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making appropriate use of scientific and technological advancements.</a:t>
            </a:r>
            <a:endParaRPr lang="pl-PL" dirty="0">
              <a:latin typeface="Calibri" panose="020F0502020204030204" pitchFamily="34" charset="0"/>
              <a:ea typeface="Calibri" panose="020F0502020204030204" pitchFamily="34" charset="0"/>
              <a:cs typeface="Calibri" panose="020F0502020204030204" pitchFamily="34" charset="0"/>
            </a:endParaRPr>
          </a:p>
          <a:p>
            <a:pPr>
              <a:lnSpc>
                <a:spcPct val="100000"/>
              </a:lnSpc>
            </a:pPr>
            <a:endParaRPr lang="pl-PL" dirty="0">
              <a:latin typeface="Calibri" panose="020F0502020204030204" pitchFamily="34" charset="0"/>
            </a:endParaRPr>
          </a:p>
          <a:p>
            <a:pPr algn="r"/>
            <a:r>
              <a:rPr lang="en-US" sz="1200" dirty="0"/>
              <a:t>"Consolidated text of the Journal of Laws 2020, item 1320, as amended."</a:t>
            </a:r>
            <a:endParaRPr lang="pl-PL" sz="1200" b="1" dirty="0">
              <a:solidFill>
                <a:schemeClr val="tx1">
                  <a:lumMod val="65000"/>
                  <a:lumOff val="35000"/>
                </a:schemeClr>
              </a:solidFill>
              <a:ea typeface="Verdana" panose="020B0604030504040204" pitchFamily="34" charset="0"/>
              <a:cs typeface="Verdana" panose="020B0604030504040204" pitchFamily="34" charset="0"/>
            </a:endParaRPr>
          </a:p>
          <a:p>
            <a:endParaRPr lang="pl-PL" dirty="0"/>
          </a:p>
        </p:txBody>
      </p:sp>
    </p:spTree>
    <p:extLst>
      <p:ext uri="{BB962C8B-B14F-4D97-AF65-F5344CB8AC3E}">
        <p14:creationId xmlns:p14="http://schemas.microsoft.com/office/powerpoint/2010/main" val="3708825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a:latin typeface="Calibri" panose="020F0502020204030204" pitchFamily="34" charset="0"/>
                <a:ea typeface="Calibri" panose="020F0502020204030204" pitchFamily="34" charset="0"/>
                <a:cs typeface="Calibri" panose="020F0502020204030204" pitchFamily="34" charset="0"/>
              </a:rPr>
              <a:t>Obowiązki pracodawcy</a:t>
            </a:r>
          </a:p>
        </p:txBody>
      </p:sp>
      <p:sp>
        <p:nvSpPr>
          <p:cNvPr id="4" name="pole tekstowe 3"/>
          <p:cNvSpPr txBox="1"/>
          <p:nvPr/>
        </p:nvSpPr>
        <p:spPr>
          <a:xfrm>
            <a:off x="1115616" y="2132856"/>
            <a:ext cx="6912768" cy="4302716"/>
          </a:xfrm>
          <a:prstGeom prst="rect">
            <a:avLst/>
          </a:prstGeom>
          <a:noFill/>
        </p:spPr>
        <p:txBody>
          <a:bodyPr wrap="square" rtlCol="0">
            <a:spAutoFit/>
          </a:bodyPr>
          <a:lstStyle/>
          <a:p>
            <a:pPr marL="285750" indent="-285750" algn="just">
              <a:lnSpc>
                <a:spcPct val="100000"/>
              </a:lnSpc>
              <a:buFont typeface="Arial" panose="020B0604020202020204" pitchFamily="34" charset="0"/>
              <a:buChar char="•"/>
            </a:pPr>
            <a:r>
              <a:rPr lang="pl-PL" dirty="0">
                <a:solidFill>
                  <a:srgbClr val="000000"/>
                </a:solidFill>
                <a:latin typeface="Calibri" panose="020F0502020204030204" pitchFamily="34" charset="0"/>
                <a:ea typeface="DejaVu Sans"/>
              </a:rPr>
              <a:t>terminowo i prawidłowo wypłacać wynagrodzenie, </a:t>
            </a:r>
            <a:endParaRPr lang="pl-PL" dirty="0">
              <a:latin typeface="Calibri" panose="020F0502020204030204" pitchFamily="34" charset="0"/>
            </a:endParaRPr>
          </a:p>
          <a:p>
            <a:pPr marL="285750" indent="-285750" algn="just">
              <a:lnSpc>
                <a:spcPct val="100000"/>
              </a:lnSpc>
              <a:buFont typeface="Arial" panose="020B0604020202020204" pitchFamily="34" charset="0"/>
              <a:buChar char="•"/>
            </a:pPr>
            <a:r>
              <a:rPr lang="pl-PL" dirty="0">
                <a:solidFill>
                  <a:srgbClr val="000000"/>
                </a:solidFill>
                <a:latin typeface="Calibri" panose="020F0502020204030204" pitchFamily="34" charset="0"/>
                <a:ea typeface="DejaVu Sans"/>
              </a:rPr>
              <a:t>zapewniać przestrzeganie w zakładzie pracy przepisów oraz zasad bezpieczeństwa i higieny pracy,</a:t>
            </a:r>
            <a:endParaRPr lang="pl-PL" dirty="0">
              <a:latin typeface="Calibri" panose="020F0502020204030204" pitchFamily="34" charset="0"/>
            </a:endParaRPr>
          </a:p>
          <a:p>
            <a:pPr marL="285750" indent="-285750" algn="just">
              <a:lnSpc>
                <a:spcPct val="100000"/>
              </a:lnSpc>
              <a:buFont typeface="Arial" panose="020B0604020202020204" pitchFamily="34" charset="0"/>
              <a:buChar char="•"/>
            </a:pPr>
            <a:r>
              <a:rPr lang="pl-PL" dirty="0">
                <a:solidFill>
                  <a:srgbClr val="000000"/>
                </a:solidFill>
                <a:latin typeface="Calibri" panose="020F0502020204030204" pitchFamily="34" charset="0"/>
                <a:ea typeface="DejaVu Sans"/>
              </a:rPr>
              <a:t>nieodpłatnie dostarczyć pracownikowi środki ochrony indywidualnej zabezpieczające przed działaniem niebezpiecznych i szkodliwych dla zdrowia czynników występujących w środowisku pracy, które spełniają wymagania dotyczące oceny zgodności oraz informować go o sposobach posługiwania się nimi, </a:t>
            </a:r>
            <a:endParaRPr lang="pl-PL" dirty="0">
              <a:latin typeface="Calibri" panose="020F0502020204030204" pitchFamily="34" charset="0"/>
            </a:endParaRPr>
          </a:p>
          <a:p>
            <a:pPr marL="285750" indent="-285750" algn="just">
              <a:lnSpc>
                <a:spcPct val="100000"/>
              </a:lnSpc>
              <a:buFont typeface="Arial" panose="020B0604020202020204" pitchFamily="34" charset="0"/>
              <a:buChar char="•"/>
            </a:pPr>
            <a:r>
              <a:rPr lang="pl-PL" dirty="0">
                <a:solidFill>
                  <a:srgbClr val="000000"/>
                </a:solidFill>
                <a:latin typeface="Calibri" panose="020F0502020204030204" pitchFamily="34" charset="0"/>
                <a:ea typeface="DejaVu Sans"/>
              </a:rPr>
              <a:t>nieodpłatnie dostarczyć pracownikowi odzież i obuwie robocze jeżeli odzież własna pracownika może ulec zniszczeniu lub znacznemu zabrudzeniu lub ze względu na wymagania technologiczne, sanitarne lub wymagania bezpieczeństwa i higieny pracy,</a:t>
            </a:r>
            <a:endParaRPr lang="pl-PL" dirty="0">
              <a:latin typeface="Calibri" panose="020F0502020204030204" pitchFamily="34" charset="0"/>
            </a:endParaRPr>
          </a:p>
          <a:p>
            <a:pPr>
              <a:lnSpc>
                <a:spcPct val="120000"/>
              </a:lnSpc>
            </a:pPr>
            <a:endParaRPr lang="pl-PL" dirty="0"/>
          </a:p>
          <a:p>
            <a:endParaRPr lang="pl-PL" b="1" dirty="0">
              <a:solidFill>
                <a:schemeClr val="tx1">
                  <a:lumMod val="65000"/>
                  <a:lumOff val="35000"/>
                </a:schemeClr>
              </a:solidFill>
              <a:ea typeface="Verdana" panose="020B0604030504040204" pitchFamily="34" charset="0"/>
              <a:cs typeface="Verdana" panose="020B0604030504040204" pitchFamily="34" charset="0"/>
            </a:endParaRPr>
          </a:p>
          <a:p>
            <a:endParaRPr lang="pl-PL" dirty="0"/>
          </a:p>
        </p:txBody>
      </p:sp>
    </p:spTree>
    <p:extLst>
      <p:ext uri="{BB962C8B-B14F-4D97-AF65-F5344CB8AC3E}">
        <p14:creationId xmlns:p14="http://schemas.microsoft.com/office/powerpoint/2010/main" val="1785940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err="1">
                <a:latin typeface="Calibri" panose="020F0502020204030204" pitchFamily="34" charset="0"/>
                <a:ea typeface="Calibri" panose="020F0502020204030204" pitchFamily="34" charset="0"/>
                <a:cs typeface="Calibri" panose="020F0502020204030204" pitchFamily="34" charset="0"/>
              </a:rPr>
              <a:t>Employer's</a:t>
            </a:r>
            <a:r>
              <a:rPr lang="pl-PL" sz="4000" b="1" dirty="0">
                <a:latin typeface="Calibri" panose="020F0502020204030204" pitchFamily="34" charset="0"/>
                <a:ea typeface="Calibri" panose="020F0502020204030204" pitchFamily="34" charset="0"/>
                <a:cs typeface="Calibri" panose="020F0502020204030204" pitchFamily="34" charset="0"/>
              </a:rPr>
              <a:t> </a:t>
            </a:r>
            <a:r>
              <a:rPr lang="pl-PL" sz="4000" b="1" dirty="0" err="1">
                <a:latin typeface="Calibri" panose="020F0502020204030204" pitchFamily="34" charset="0"/>
                <a:ea typeface="Calibri" panose="020F0502020204030204" pitchFamily="34" charset="0"/>
                <a:cs typeface="Calibri" panose="020F0502020204030204" pitchFamily="34" charset="0"/>
              </a:rPr>
              <a:t>obligations</a:t>
            </a:r>
            <a:endParaRPr lang="pl-PL" sz="4000" b="1" strike="sngStrike"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pole tekstowe 3"/>
          <p:cNvSpPr txBox="1"/>
          <p:nvPr/>
        </p:nvSpPr>
        <p:spPr>
          <a:xfrm>
            <a:off x="1083732" y="1772816"/>
            <a:ext cx="7088668" cy="4391330"/>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To pay wages on time and correctly</a:t>
            </a:r>
            <a:r>
              <a:rPr lang="pl-PL" dirty="0">
                <a:latin typeface="Calibri" panose="020F0502020204030204" pitchFamily="34" charset="0"/>
                <a:ea typeface="Calibri" panose="020F0502020204030204" pitchFamily="34" charset="0"/>
                <a:cs typeface="Calibri" panose="020F0502020204030204" pitchFamily="34" charset="0"/>
              </a:rPr>
              <a:t>,</a:t>
            </a:r>
          </a:p>
          <a:p>
            <a:pPr>
              <a:lnSpc>
                <a:spcPct val="120000"/>
              </a:lnSpc>
            </a:pPr>
            <a:endParaRPr lang="pl-PL"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to ensure compliance with regulations and principles of safety and hygiene at the workplace</a:t>
            </a:r>
            <a:r>
              <a:rPr lang="pl-PL" dirty="0">
                <a:latin typeface="Calibri" panose="020F0502020204030204" pitchFamily="34" charset="0"/>
                <a:ea typeface="Calibri" panose="020F0502020204030204" pitchFamily="34" charset="0"/>
                <a:cs typeface="Calibri" panose="020F0502020204030204" pitchFamily="34" charset="0"/>
              </a:rPr>
              <a:t>,</a:t>
            </a:r>
          </a:p>
          <a:p>
            <a:pPr>
              <a:lnSpc>
                <a:spcPct val="120000"/>
              </a:lnSpc>
            </a:pPr>
            <a:endParaRPr lang="pl-PL"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to provide  employee</a:t>
            </a:r>
            <a:r>
              <a:rPr lang="pl-PL" dirty="0">
                <a:latin typeface="Calibri" panose="020F0502020204030204" pitchFamily="34" charset="0"/>
                <a:ea typeface="Calibri" panose="020F0502020204030204" pitchFamily="34" charset="0"/>
                <a:cs typeface="Calibri" panose="020F0502020204030204" pitchFamily="34" charset="0"/>
              </a:rPr>
              <a:t>s</a:t>
            </a:r>
            <a:r>
              <a:rPr lang="en-US" dirty="0">
                <a:latin typeface="Calibri" panose="020F0502020204030204" pitchFamily="34" charset="0"/>
                <a:ea typeface="Calibri" panose="020F0502020204030204" pitchFamily="34" charset="0"/>
                <a:cs typeface="Calibri" panose="020F0502020204030204" pitchFamily="34" charset="0"/>
              </a:rPr>
              <a:t> with personal protective equipment</a:t>
            </a:r>
            <a:r>
              <a:rPr lang="pl-PL" dirty="0">
                <a:latin typeface="Calibri" panose="020F0502020204030204" pitchFamily="34" charset="0"/>
                <a:ea typeface="Calibri" panose="020F0502020204030204" pitchFamily="34" charset="0"/>
                <a:cs typeface="Calibri" panose="020F0502020204030204" pitchFamily="34" charset="0"/>
              </a:rPr>
              <a:t> </a:t>
            </a:r>
            <a:r>
              <a:rPr lang="pl-PL" dirty="0" err="1">
                <a:latin typeface="Calibri" panose="020F0502020204030204" pitchFamily="34" charset="0"/>
                <a:ea typeface="Calibri" panose="020F0502020204030204" pitchFamily="34" charset="0"/>
                <a:cs typeface="Calibri" panose="020F0502020204030204" pitchFamily="34" charset="0"/>
              </a:rPr>
              <a:t>free</a:t>
            </a:r>
            <a:r>
              <a:rPr lang="pl-PL" dirty="0">
                <a:latin typeface="Calibri" panose="020F0502020204030204" pitchFamily="34" charset="0"/>
                <a:ea typeface="Calibri" panose="020F0502020204030204" pitchFamily="34" charset="0"/>
                <a:cs typeface="Calibri" panose="020F0502020204030204" pitchFamily="34" charset="0"/>
              </a:rPr>
              <a:t> of charge</a:t>
            </a:r>
            <a:r>
              <a:rPr lang="en-US" dirty="0">
                <a:latin typeface="Calibri" panose="020F0502020204030204" pitchFamily="34" charset="0"/>
                <a:ea typeface="Calibri" panose="020F0502020204030204" pitchFamily="34" charset="0"/>
                <a:cs typeface="Calibri" panose="020F0502020204030204" pitchFamily="34" charset="0"/>
              </a:rPr>
              <a:t> that safeguards against dangerous and harmful factors in the work environment, which meet the requirements for conformity assessment, and to inform the employee</a:t>
            </a:r>
            <a:r>
              <a:rPr lang="pl-PL" dirty="0">
                <a:latin typeface="Calibri" panose="020F0502020204030204" pitchFamily="34" charset="0"/>
                <a:ea typeface="Calibri" panose="020F0502020204030204" pitchFamily="34" charset="0"/>
                <a:cs typeface="Calibri" panose="020F0502020204030204" pitchFamily="34" charset="0"/>
              </a:rPr>
              <a:t>s</a:t>
            </a:r>
            <a:r>
              <a:rPr lang="en-US" dirty="0">
                <a:latin typeface="Calibri" panose="020F0502020204030204" pitchFamily="34" charset="0"/>
                <a:ea typeface="Calibri" panose="020F0502020204030204" pitchFamily="34" charset="0"/>
                <a:cs typeface="Calibri" panose="020F0502020204030204" pitchFamily="34" charset="0"/>
              </a:rPr>
              <a:t> on how to use </a:t>
            </a:r>
            <a:r>
              <a:rPr lang="en-US" dirty="0" err="1">
                <a:latin typeface="Calibri" panose="020F0502020204030204" pitchFamily="34" charset="0"/>
                <a:ea typeface="Calibri" panose="020F0502020204030204" pitchFamily="34" charset="0"/>
                <a:cs typeface="Calibri" panose="020F0502020204030204" pitchFamily="34" charset="0"/>
              </a:rPr>
              <a:t>tchem</a:t>
            </a:r>
            <a:r>
              <a:rPr lang="pl-PL" dirty="0">
                <a:latin typeface="Calibri" panose="020F0502020204030204" pitchFamily="34" charset="0"/>
                <a:ea typeface="Calibri" panose="020F0502020204030204" pitchFamily="34" charset="0"/>
                <a:cs typeface="Calibri" panose="020F0502020204030204" pitchFamily="34" charset="0"/>
              </a:rPr>
              <a:t>,</a:t>
            </a:r>
          </a:p>
          <a:p>
            <a:pPr>
              <a:lnSpc>
                <a:spcPct val="120000"/>
              </a:lnSpc>
            </a:pPr>
            <a:endParaRPr lang="pl-PL"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20000"/>
              </a:lnSpc>
              <a:buFont typeface="Arial" panose="020B0604020202020204" pitchFamily="34" charset="0"/>
              <a:buChar char="•"/>
            </a:pPr>
            <a:r>
              <a:rPr lang="pl-PL" dirty="0">
                <a:latin typeface="Calibri" panose="020F0502020204030204" pitchFamily="34" charset="0"/>
                <a:ea typeface="Calibri" panose="020F0502020204030204" pitchFamily="34" charset="0"/>
                <a:cs typeface="Calibri" panose="020F0502020204030204" pitchFamily="34" charset="0"/>
              </a:rPr>
              <a:t>to</a:t>
            </a:r>
            <a:r>
              <a:rPr lang="en-US" dirty="0">
                <a:latin typeface="Calibri" panose="020F0502020204030204" pitchFamily="34" charset="0"/>
                <a:ea typeface="Calibri" panose="020F0502020204030204" pitchFamily="34" charset="0"/>
                <a:cs typeface="Calibri" panose="020F0502020204030204" pitchFamily="34" charset="0"/>
              </a:rPr>
              <a:t> provide  employee</a:t>
            </a:r>
            <a:r>
              <a:rPr lang="pl-PL" dirty="0">
                <a:latin typeface="Calibri" panose="020F0502020204030204" pitchFamily="34" charset="0"/>
                <a:ea typeface="Calibri" panose="020F0502020204030204" pitchFamily="34" charset="0"/>
                <a:cs typeface="Calibri" panose="020F0502020204030204" pitchFamily="34" charset="0"/>
              </a:rPr>
              <a:t>s</a:t>
            </a:r>
            <a:r>
              <a:rPr lang="en-US" dirty="0">
                <a:latin typeface="Calibri" panose="020F0502020204030204" pitchFamily="34" charset="0"/>
                <a:ea typeface="Calibri" panose="020F0502020204030204" pitchFamily="34" charset="0"/>
                <a:cs typeface="Calibri" panose="020F0502020204030204" pitchFamily="34" charset="0"/>
              </a:rPr>
              <a:t> with work clothing and footwear</a:t>
            </a:r>
            <a:r>
              <a:rPr lang="pl-PL" dirty="0">
                <a:latin typeface="Calibri" panose="020F0502020204030204" pitchFamily="34" charset="0"/>
                <a:ea typeface="Calibri" panose="020F0502020204030204" pitchFamily="34" charset="0"/>
                <a:cs typeface="Calibri" panose="020F0502020204030204" pitchFamily="34" charset="0"/>
              </a:rPr>
              <a:t> </a:t>
            </a:r>
            <a:r>
              <a:rPr lang="pl-PL" dirty="0" err="1">
                <a:latin typeface="Calibri" panose="020F0502020204030204" pitchFamily="34" charset="0"/>
                <a:ea typeface="Calibri" panose="020F0502020204030204" pitchFamily="34" charset="0"/>
                <a:cs typeface="Calibri" panose="020F0502020204030204" pitchFamily="34" charset="0"/>
              </a:rPr>
              <a:t>free</a:t>
            </a:r>
            <a:r>
              <a:rPr lang="pl-PL" dirty="0">
                <a:latin typeface="Calibri" panose="020F0502020204030204" pitchFamily="34" charset="0"/>
                <a:ea typeface="Calibri" panose="020F0502020204030204" pitchFamily="34" charset="0"/>
                <a:cs typeface="Calibri" panose="020F0502020204030204" pitchFamily="34" charset="0"/>
              </a:rPr>
              <a:t> of charge </a:t>
            </a:r>
            <a:r>
              <a:rPr lang="en-US" dirty="0">
                <a:latin typeface="Calibri" panose="020F0502020204030204" pitchFamily="34" charset="0"/>
                <a:ea typeface="Calibri" panose="020F0502020204030204" pitchFamily="34" charset="0"/>
                <a:cs typeface="Calibri" panose="020F0502020204030204" pitchFamily="34" charset="0"/>
              </a:rPr>
              <a:t> if </a:t>
            </a:r>
            <a:r>
              <a:rPr lang="pl-PL" dirty="0" err="1">
                <a:latin typeface="Calibri" panose="020F0502020204030204" pitchFamily="34" charset="0"/>
                <a:ea typeface="Calibri" panose="020F0502020204030204" pitchFamily="34" charset="0"/>
                <a:cs typeface="Calibri" panose="020F0502020204030204" pitchFamily="34" charset="0"/>
              </a:rPr>
              <a:t>their</a:t>
            </a:r>
            <a:r>
              <a:rPr lang="pl-PL"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own clothing may be damaged or heavily soiled, or </a:t>
            </a:r>
            <a:r>
              <a:rPr lang="pl-PL" dirty="0" err="1">
                <a:latin typeface="Calibri" panose="020F0502020204030204" pitchFamily="34" charset="0"/>
                <a:ea typeface="Calibri" panose="020F0502020204030204" pitchFamily="34" charset="0"/>
                <a:cs typeface="Calibri" panose="020F0502020204030204" pitchFamily="34" charset="0"/>
              </a:rPr>
              <a:t>because</a:t>
            </a:r>
            <a:r>
              <a:rPr lang="pl-PL" dirty="0">
                <a:latin typeface="Calibri" panose="020F0502020204030204" pitchFamily="34" charset="0"/>
                <a:ea typeface="Calibri" panose="020F0502020204030204" pitchFamily="34" charset="0"/>
                <a:cs typeface="Calibri" panose="020F0502020204030204" pitchFamily="34" charset="0"/>
              </a:rPr>
              <a:t> of </a:t>
            </a:r>
            <a:r>
              <a:rPr lang="en-US" dirty="0">
                <a:latin typeface="Calibri" panose="020F0502020204030204" pitchFamily="34" charset="0"/>
                <a:ea typeface="Calibri" panose="020F0502020204030204" pitchFamily="34" charset="0"/>
                <a:cs typeface="Calibri" panose="020F0502020204030204" pitchFamily="34" charset="0"/>
              </a:rPr>
              <a:t>technological, sanitary, or safety and hygiene requirements.</a:t>
            </a:r>
            <a:endParaRPr lang="pl-PL"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0571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a:latin typeface="Calibri" panose="020F0502020204030204" pitchFamily="34" charset="0"/>
                <a:ea typeface="Calibri" panose="020F0502020204030204" pitchFamily="34" charset="0"/>
                <a:cs typeface="Calibri" panose="020F0502020204030204" pitchFamily="34" charset="0"/>
              </a:rPr>
              <a:t>Obowiązki pracodawcy</a:t>
            </a:r>
          </a:p>
        </p:txBody>
      </p:sp>
      <p:sp>
        <p:nvSpPr>
          <p:cNvPr id="4" name="pole tekstowe 3"/>
          <p:cNvSpPr txBox="1"/>
          <p:nvPr/>
        </p:nvSpPr>
        <p:spPr>
          <a:xfrm>
            <a:off x="1115616" y="2132856"/>
            <a:ext cx="6912768" cy="4856714"/>
          </a:xfrm>
          <a:prstGeom prst="rect">
            <a:avLst/>
          </a:prstGeom>
          <a:noFill/>
        </p:spPr>
        <p:txBody>
          <a:bodyPr wrap="square" rtlCol="0">
            <a:spAutoFit/>
          </a:bodyPr>
          <a:lstStyle/>
          <a:p>
            <a:pPr marL="285750" indent="-285750" algn="just">
              <a:lnSpc>
                <a:spcPct val="100000"/>
              </a:lnSpc>
              <a:buFont typeface="Arial" panose="020B0604020202020204" pitchFamily="34" charset="0"/>
              <a:buChar char="•"/>
            </a:pPr>
            <a:r>
              <a:rPr lang="pl-PL" dirty="0">
                <a:solidFill>
                  <a:srgbClr val="000000"/>
                </a:solidFill>
                <a:latin typeface="Calibri" panose="020F0502020204030204" pitchFamily="34" charset="0"/>
                <a:ea typeface="DejaVu Sans"/>
              </a:rPr>
              <a:t>uwzględniać ochronę zdrowia młodocianych, pracownic w ciąży lub karmiących dziecko piersią oraz pracowników niepełnosprawnych w ramach podejmowanych działań profilaktycznych, </a:t>
            </a:r>
          </a:p>
          <a:p>
            <a:pPr marL="285750" indent="-285750" algn="just">
              <a:lnSpc>
                <a:spcPct val="100000"/>
              </a:lnSpc>
              <a:buFont typeface="Arial" panose="020B0604020202020204" pitchFamily="34" charset="0"/>
              <a:buChar char="•"/>
            </a:pPr>
            <a:r>
              <a:rPr lang="pl-PL" dirty="0">
                <a:solidFill>
                  <a:srgbClr val="000000"/>
                </a:solidFill>
                <a:latin typeface="Calibri" panose="020F0502020204030204" pitchFamily="34" charset="0"/>
                <a:ea typeface="DejaVu Sans"/>
              </a:rPr>
              <a:t>zapewnić pracownikom odpowiednie urządzenia higieniczno-sanitarne oraz dostarczyć niezbędne środki higieny osobistej, a także zapewnić środki do udzielania pierwszej pomocy w razie wypadku,</a:t>
            </a:r>
            <a:endParaRPr lang="pl-PL" dirty="0">
              <a:latin typeface="Calibri" panose="020F0502020204030204" pitchFamily="34" charset="0"/>
            </a:endParaRPr>
          </a:p>
          <a:p>
            <a:pPr marL="285750" indent="-285750" algn="just">
              <a:lnSpc>
                <a:spcPct val="100000"/>
              </a:lnSpc>
              <a:buFont typeface="Arial" panose="020B0604020202020204" pitchFamily="34" charset="0"/>
              <a:buChar char="•"/>
            </a:pPr>
            <a:r>
              <a:rPr lang="pl-PL" dirty="0">
                <a:solidFill>
                  <a:srgbClr val="000000"/>
                </a:solidFill>
                <a:latin typeface="Calibri" panose="020F0502020204030204" pitchFamily="34" charset="0"/>
                <a:ea typeface="DejaVu Sans"/>
              </a:rPr>
              <a:t>ułatwiać pracownikom podnoszenie kwalifikacji zawodowych, </a:t>
            </a:r>
            <a:endParaRPr lang="pl-PL" dirty="0">
              <a:latin typeface="Calibri" panose="020F0502020204030204" pitchFamily="34" charset="0"/>
            </a:endParaRPr>
          </a:p>
          <a:p>
            <a:pPr marL="285750" indent="-285750" algn="just">
              <a:lnSpc>
                <a:spcPct val="100000"/>
              </a:lnSpc>
              <a:buFont typeface="Arial" panose="020B0604020202020204" pitchFamily="34" charset="0"/>
              <a:buChar char="•"/>
            </a:pPr>
            <a:r>
              <a:rPr lang="pl-PL" dirty="0">
                <a:solidFill>
                  <a:srgbClr val="000000"/>
                </a:solidFill>
                <a:latin typeface="Calibri" panose="020F0502020204030204" pitchFamily="34" charset="0"/>
                <a:ea typeface="DejaVu Sans"/>
              </a:rPr>
              <a:t>zaspokajać w miarę posiadanych środków socjalne potrzeby pracowników,</a:t>
            </a:r>
            <a:endParaRPr lang="pl-PL" dirty="0">
              <a:latin typeface="Calibri" panose="020F0502020204030204" pitchFamily="34" charset="0"/>
            </a:endParaRPr>
          </a:p>
          <a:p>
            <a:pPr marL="285750" indent="-285750" algn="just">
              <a:lnSpc>
                <a:spcPct val="100000"/>
              </a:lnSpc>
              <a:buFont typeface="Arial" panose="020B0604020202020204" pitchFamily="34" charset="0"/>
              <a:buChar char="•"/>
            </a:pPr>
            <a:r>
              <a:rPr lang="pl-PL" dirty="0">
                <a:solidFill>
                  <a:srgbClr val="000000"/>
                </a:solidFill>
                <a:latin typeface="Calibri" panose="020F0502020204030204" pitchFamily="34" charset="0"/>
                <a:ea typeface="DejaVu Sans"/>
              </a:rPr>
              <a:t>stosować obiektywne i sprawiedliwe kryteria oceny pracowników oraz wyników ich pracy,</a:t>
            </a:r>
          </a:p>
          <a:p>
            <a:pPr marL="285750" indent="-285750" algn="just">
              <a:lnSpc>
                <a:spcPct val="100000"/>
              </a:lnSpc>
              <a:buFont typeface="Arial" panose="020B0604020202020204" pitchFamily="34" charset="0"/>
              <a:buChar char="•"/>
            </a:pPr>
            <a:r>
              <a:rPr lang="pl-PL" dirty="0">
                <a:solidFill>
                  <a:srgbClr val="000000"/>
                </a:solidFill>
                <a:latin typeface="Calibri" panose="020F0502020204030204" pitchFamily="34" charset="0"/>
                <a:ea typeface="DejaVu Sans"/>
              </a:rPr>
              <a:t>prowadzić dokumentację w sprawach związanych ze stosunkiem pracy oraz akta osobowe pracowników.</a:t>
            </a:r>
            <a:endParaRPr lang="pl-PL" dirty="0">
              <a:latin typeface="Calibri" panose="020F0502020204030204" pitchFamily="34" charset="0"/>
            </a:endParaRPr>
          </a:p>
          <a:p>
            <a:pPr marL="285750" indent="-285750" algn="just">
              <a:lnSpc>
                <a:spcPct val="100000"/>
              </a:lnSpc>
              <a:buFont typeface="Arial" panose="020B0604020202020204" pitchFamily="34" charset="0"/>
              <a:buChar char="•"/>
            </a:pPr>
            <a:endParaRPr lang="pl-PL" dirty="0">
              <a:latin typeface="Calibri" panose="020F0502020204030204" pitchFamily="34" charset="0"/>
            </a:endParaRPr>
          </a:p>
          <a:p>
            <a:pPr>
              <a:lnSpc>
                <a:spcPct val="120000"/>
              </a:lnSpc>
            </a:pPr>
            <a:endParaRPr lang="pl-PL" dirty="0"/>
          </a:p>
          <a:p>
            <a:endParaRPr lang="pl-PL" b="1" dirty="0">
              <a:solidFill>
                <a:schemeClr val="tx1">
                  <a:lumMod val="65000"/>
                  <a:lumOff val="35000"/>
                </a:schemeClr>
              </a:solidFill>
              <a:ea typeface="Verdana" panose="020B0604030504040204" pitchFamily="34" charset="0"/>
              <a:cs typeface="Verdana" panose="020B0604030504040204" pitchFamily="34" charset="0"/>
            </a:endParaRPr>
          </a:p>
          <a:p>
            <a:endParaRPr lang="pl-PL" dirty="0"/>
          </a:p>
        </p:txBody>
      </p:sp>
    </p:spTree>
    <p:extLst>
      <p:ext uri="{BB962C8B-B14F-4D97-AF65-F5344CB8AC3E}">
        <p14:creationId xmlns:p14="http://schemas.microsoft.com/office/powerpoint/2010/main" val="4181226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err="1">
                <a:latin typeface="Calibri" panose="020F0502020204030204" pitchFamily="34" charset="0"/>
                <a:ea typeface="Calibri" panose="020F0502020204030204" pitchFamily="34" charset="0"/>
                <a:cs typeface="Calibri" panose="020F0502020204030204" pitchFamily="34" charset="0"/>
              </a:rPr>
              <a:t>Employer's</a:t>
            </a:r>
            <a:r>
              <a:rPr lang="pl-PL" sz="4000" b="1" dirty="0">
                <a:latin typeface="Calibri" panose="020F0502020204030204" pitchFamily="34" charset="0"/>
                <a:ea typeface="Calibri" panose="020F0502020204030204" pitchFamily="34" charset="0"/>
                <a:cs typeface="Calibri" panose="020F0502020204030204" pitchFamily="34" charset="0"/>
              </a:rPr>
              <a:t> </a:t>
            </a:r>
            <a:r>
              <a:rPr lang="pl-PL" sz="4000" b="1" dirty="0" err="1">
                <a:latin typeface="Calibri" panose="020F0502020204030204" pitchFamily="34" charset="0"/>
                <a:ea typeface="Calibri" panose="020F0502020204030204" pitchFamily="34" charset="0"/>
                <a:cs typeface="Calibri" panose="020F0502020204030204" pitchFamily="34" charset="0"/>
              </a:rPr>
              <a:t>obligations</a:t>
            </a:r>
            <a:endParaRPr lang="pl-PL" sz="4000" b="1" strike="sngStrike"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pole tekstowe 3"/>
          <p:cNvSpPr txBox="1"/>
          <p:nvPr/>
        </p:nvSpPr>
        <p:spPr>
          <a:xfrm>
            <a:off x="1095023" y="2020067"/>
            <a:ext cx="6933361" cy="4247317"/>
          </a:xfrm>
          <a:prstGeom prst="rect">
            <a:avLst/>
          </a:prstGeom>
          <a:noFill/>
        </p:spPr>
        <p:txBody>
          <a:bodyPr wrap="square" rtlCol="0">
            <a:spAutoFit/>
          </a:bodyPr>
          <a:lstStyle/>
          <a:p>
            <a:pPr marL="285750" indent="-285750">
              <a:lnSpc>
                <a:spcPct val="100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To take into account the protection of the health of </a:t>
            </a:r>
            <a:r>
              <a:rPr lang="en-GB" dirty="0">
                <a:latin typeface="Calibri" panose="020F0502020204030204" pitchFamily="34" charset="0"/>
                <a:ea typeface="Calibri" panose="020F0502020204030204" pitchFamily="34" charset="0"/>
                <a:cs typeface="Calibri" panose="020F0502020204030204" pitchFamily="34" charset="0"/>
              </a:rPr>
              <a:t>juveniles, pregnant or breastfeeding employees</a:t>
            </a:r>
            <a:r>
              <a:rPr lang="en-US" dirty="0">
                <a:latin typeface="Calibri" panose="020F0502020204030204" pitchFamily="34" charset="0"/>
                <a:ea typeface="Calibri" panose="020F0502020204030204" pitchFamily="34" charset="0"/>
                <a:cs typeface="Calibri" panose="020F0502020204030204" pitchFamily="34" charset="0"/>
              </a:rPr>
              <a:t>, and disabled employees within the framework of preventive actions</a:t>
            </a:r>
            <a:r>
              <a:rPr lang="pl-PL" dirty="0">
                <a:latin typeface="Calibri" panose="020F0502020204030204" pitchFamily="34" charset="0"/>
                <a:ea typeface="Calibri" panose="020F0502020204030204" pitchFamily="34" charset="0"/>
                <a:cs typeface="Calibri" panose="020F0502020204030204" pitchFamily="34" charset="0"/>
              </a:rPr>
              <a:t>.</a:t>
            </a:r>
          </a:p>
          <a:p>
            <a:pPr>
              <a:lnSpc>
                <a:spcPct val="100000"/>
              </a:lnSpc>
            </a:pPr>
            <a:endParaRPr lang="pl-PL"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buFont typeface="Arial" panose="020B0604020202020204" pitchFamily="34" charset="0"/>
              <a:buChar char="•"/>
            </a:pPr>
            <a:r>
              <a:rPr lang="pl-PL" dirty="0">
                <a:latin typeface="Calibri" panose="020F0502020204030204" pitchFamily="34" charset="0"/>
                <a:ea typeface="Calibri" panose="020F0502020204030204" pitchFamily="34" charset="0"/>
                <a:cs typeface="Calibri" panose="020F0502020204030204" pitchFamily="34" charset="0"/>
              </a:rPr>
              <a:t>T</a:t>
            </a:r>
            <a:r>
              <a:rPr lang="en-US" dirty="0">
                <a:latin typeface="Calibri" panose="020F0502020204030204" pitchFamily="34" charset="0"/>
                <a:ea typeface="Calibri" panose="020F0502020204030204" pitchFamily="34" charset="0"/>
                <a:cs typeface="Calibri" panose="020F0502020204030204" pitchFamily="34" charset="0"/>
              </a:rPr>
              <a:t>o provide employees with appropriate sanitary and hygienic facilities and to supply necessary personal hygiene products, </a:t>
            </a:r>
            <a:r>
              <a:rPr lang="pl-PL" dirty="0">
                <a:latin typeface="Calibri" panose="020F0502020204030204" pitchFamily="34" charset="0"/>
                <a:ea typeface="Calibri" panose="020F0502020204030204" pitchFamily="34" charset="0"/>
                <a:cs typeface="Calibri" panose="020F0502020204030204" pitchFamily="34" charset="0"/>
              </a:rPr>
              <a:t>and </a:t>
            </a:r>
            <a:r>
              <a:rPr lang="en-US" dirty="0">
                <a:latin typeface="Calibri" panose="020F0502020204030204" pitchFamily="34" charset="0"/>
                <a:ea typeface="Calibri" panose="020F0502020204030204" pitchFamily="34" charset="0"/>
                <a:cs typeface="Calibri" panose="020F0502020204030204" pitchFamily="34" charset="0"/>
              </a:rPr>
              <a:t>the means for first aid in case of an accident</a:t>
            </a:r>
            <a:r>
              <a:rPr lang="pl-PL" dirty="0">
                <a:latin typeface="Calibri" panose="020F0502020204030204" pitchFamily="34" charset="0"/>
                <a:ea typeface="Calibri" panose="020F0502020204030204" pitchFamily="34" charset="0"/>
                <a:cs typeface="Calibri" panose="020F0502020204030204" pitchFamily="34" charset="0"/>
              </a:rPr>
              <a:t>.</a:t>
            </a:r>
          </a:p>
          <a:p>
            <a:pPr marL="285750" indent="-285750">
              <a:lnSpc>
                <a:spcPct val="100000"/>
              </a:lnSpc>
              <a:buFont typeface="Arial" panose="020B0604020202020204" pitchFamily="34" charset="0"/>
              <a:buChar char="•"/>
            </a:pPr>
            <a:endParaRPr lang="pl-PL"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buFont typeface="Arial" panose="020B0604020202020204" pitchFamily="34" charset="0"/>
              <a:buChar char="•"/>
            </a:pPr>
            <a:r>
              <a:rPr lang="pl-PL" dirty="0">
                <a:latin typeface="Calibri" panose="020F0502020204030204" pitchFamily="34" charset="0"/>
                <a:ea typeface="Calibri" panose="020F0502020204030204" pitchFamily="34" charset="0"/>
                <a:cs typeface="Calibri" panose="020F0502020204030204" pitchFamily="34" charset="0"/>
              </a:rPr>
              <a:t>T</a:t>
            </a:r>
            <a:r>
              <a:rPr lang="en-US" dirty="0">
                <a:latin typeface="Calibri" panose="020F0502020204030204" pitchFamily="34" charset="0"/>
                <a:ea typeface="Calibri" panose="020F0502020204030204" pitchFamily="34" charset="0"/>
                <a:cs typeface="Calibri" panose="020F0502020204030204" pitchFamily="34" charset="0"/>
              </a:rPr>
              <a:t>o facilitate employees in improving their professional qualification</a:t>
            </a:r>
            <a:r>
              <a:rPr lang="pl-PL" dirty="0">
                <a:latin typeface="Calibri" panose="020F0502020204030204" pitchFamily="34" charset="0"/>
                <a:ea typeface="Calibri" panose="020F0502020204030204" pitchFamily="34" charset="0"/>
                <a:cs typeface="Calibri" panose="020F0502020204030204" pitchFamily="34" charset="0"/>
              </a:rPr>
              <a:t> </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to satisfy, within available resources, the social needs of employees</a:t>
            </a:r>
            <a:r>
              <a:rPr lang="pl-PL" dirty="0">
                <a:latin typeface="Calibri" panose="020F0502020204030204" pitchFamily="34" charset="0"/>
                <a:ea typeface="Calibri" panose="020F0502020204030204" pitchFamily="34" charset="0"/>
                <a:cs typeface="Calibri" panose="020F0502020204030204" pitchFamily="34" charset="0"/>
              </a:rPr>
              <a:t> and </a:t>
            </a:r>
            <a:r>
              <a:rPr lang="en-US" dirty="0">
                <a:latin typeface="Calibri" panose="020F0502020204030204" pitchFamily="34" charset="0"/>
                <a:ea typeface="Calibri" panose="020F0502020204030204" pitchFamily="34" charset="0"/>
                <a:cs typeface="Calibri" panose="020F0502020204030204" pitchFamily="34" charset="0"/>
              </a:rPr>
              <a:t>to apply objective and fair criteria for evaluating employees and their work performance</a:t>
            </a:r>
            <a:r>
              <a:rPr lang="pl-PL" dirty="0">
                <a:latin typeface="Calibri" panose="020F0502020204030204" pitchFamily="34" charset="0"/>
                <a:ea typeface="Calibri" panose="020F0502020204030204" pitchFamily="34" charset="0"/>
                <a:cs typeface="Calibri" panose="020F0502020204030204" pitchFamily="34" charset="0"/>
              </a:rPr>
              <a:t>.</a:t>
            </a:r>
          </a:p>
          <a:p>
            <a:pPr>
              <a:lnSpc>
                <a:spcPct val="100000"/>
              </a:lnSpc>
            </a:pPr>
            <a:endParaRPr lang="pl-PL"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buFont typeface="Arial" panose="020B0604020202020204" pitchFamily="34" charset="0"/>
              <a:buChar char="•"/>
            </a:pPr>
            <a:r>
              <a:rPr lang="pl-PL" dirty="0">
                <a:latin typeface="Calibri" panose="020F0502020204030204" pitchFamily="34" charset="0"/>
                <a:ea typeface="Calibri" panose="020F0502020204030204" pitchFamily="34" charset="0"/>
                <a:cs typeface="Calibri" panose="020F0502020204030204" pitchFamily="34" charset="0"/>
              </a:rPr>
              <a:t>T</a:t>
            </a:r>
            <a:r>
              <a:rPr lang="en-US" dirty="0">
                <a:latin typeface="Calibri" panose="020F0502020204030204" pitchFamily="34" charset="0"/>
                <a:ea typeface="Calibri" panose="020F0502020204030204" pitchFamily="34" charset="0"/>
                <a:cs typeface="Calibri" panose="020F0502020204030204" pitchFamily="34" charset="0"/>
              </a:rPr>
              <a:t>o maintain documentation related to employment matters and personal records of employees.</a:t>
            </a:r>
            <a:endParaRPr lang="pl-PL"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2225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a:latin typeface="Calibri" panose="020F0502020204030204" pitchFamily="34" charset="0"/>
                <a:ea typeface="Calibri" panose="020F0502020204030204" pitchFamily="34" charset="0"/>
                <a:cs typeface="Calibri" panose="020F0502020204030204" pitchFamily="34" charset="0"/>
              </a:rPr>
              <a:t>Obowiązki pracownika</a:t>
            </a:r>
          </a:p>
        </p:txBody>
      </p:sp>
      <p:sp>
        <p:nvSpPr>
          <p:cNvPr id="4" name="pole tekstowe 3"/>
          <p:cNvSpPr txBox="1"/>
          <p:nvPr/>
        </p:nvSpPr>
        <p:spPr>
          <a:xfrm>
            <a:off x="1115616" y="2132856"/>
            <a:ext cx="6912768" cy="4856714"/>
          </a:xfrm>
          <a:prstGeom prst="rect">
            <a:avLst/>
          </a:prstGeom>
          <a:noFill/>
        </p:spPr>
        <p:txBody>
          <a:bodyPr wrap="square" rtlCol="0">
            <a:spAutoFit/>
          </a:bodyPr>
          <a:lstStyle/>
          <a:p>
            <a:pPr algn="ctr"/>
            <a:r>
              <a:rPr lang="pl-PL" b="1" dirty="0">
                <a:solidFill>
                  <a:srgbClr val="000000"/>
                </a:solidFill>
                <a:latin typeface="Calibri" panose="020F0502020204030204" pitchFamily="34" charset="0"/>
                <a:ea typeface="Calibri" panose="020F0502020204030204" pitchFamily="34" charset="0"/>
                <a:cs typeface="Calibri" panose="020F0502020204030204" pitchFamily="34" charset="0"/>
              </a:rPr>
              <a:t>Pracownik musi znać przepisy i zasady bezpieczeństwa i higieny pracy, brać udział: </a:t>
            </a:r>
          </a:p>
          <a:p>
            <a:pPr algn="just"/>
            <a:endParaRPr lang="pl-PL"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pl-PL" dirty="0">
                <a:solidFill>
                  <a:srgbClr val="000000"/>
                </a:solidFill>
                <a:latin typeface="Calibri" panose="020F0502020204030204" pitchFamily="34" charset="0"/>
                <a:ea typeface="Calibri" panose="020F0502020204030204" pitchFamily="34" charset="0"/>
                <a:cs typeface="Calibri" panose="020F0502020204030204" pitchFamily="34" charset="0"/>
              </a:rPr>
              <a:t>w szkoleniach i instruktażach z tego zakresu oraz poddawać się wymaganym egzaminom sprawdzającym,</a:t>
            </a:r>
            <a:endParaRPr lang="pl-PL"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pl-PL" dirty="0">
                <a:solidFill>
                  <a:srgbClr val="000000"/>
                </a:solidFill>
                <a:latin typeface="Calibri" panose="020F0502020204030204" pitchFamily="34" charset="0"/>
                <a:ea typeface="Calibri" panose="020F0502020204030204" pitchFamily="34" charset="0"/>
                <a:cs typeface="Calibri" panose="020F0502020204030204" pitchFamily="34" charset="0"/>
              </a:rPr>
              <a:t>współdziałać z pracodawcą i przełożonym w wypełnianiu obowiązków dotyczących bezpieczeństwa i higieny pracy,</a:t>
            </a:r>
            <a:endParaRPr lang="pl-PL"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pl-PL" dirty="0">
                <a:solidFill>
                  <a:srgbClr val="000000"/>
                </a:solidFill>
                <a:latin typeface="Calibri" panose="020F0502020204030204" pitchFamily="34" charset="0"/>
                <a:ea typeface="Calibri" panose="020F0502020204030204" pitchFamily="34" charset="0"/>
                <a:cs typeface="Calibri" panose="020F0502020204030204" pitchFamily="34" charset="0"/>
              </a:rPr>
              <a:t>poddawać się wstępnym, okresowym i kontrolnym oraz innym zaleconym badaniom lekarskim i stosować się do wskazówek lekarskich,</a:t>
            </a:r>
            <a:endParaRPr lang="pl-PL"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pl-PL" dirty="0">
                <a:solidFill>
                  <a:srgbClr val="000000"/>
                </a:solidFill>
                <a:latin typeface="Calibri" panose="020F0502020204030204" pitchFamily="34" charset="0"/>
                <a:ea typeface="Calibri" panose="020F0502020204030204" pitchFamily="34" charset="0"/>
                <a:cs typeface="Calibri" panose="020F0502020204030204" pitchFamily="34" charset="0"/>
              </a:rPr>
              <a:t>stosować środki ochrony zbiorowej, a także używać przydzielonych środków ochrony indywidualnej oraz odzieży i obuwia roboczego zgodnie z przeznaczeniem,</a:t>
            </a:r>
            <a:endParaRPr lang="pl-PL" dirty="0">
              <a:latin typeface="Calibri" panose="020F0502020204030204" pitchFamily="34" charset="0"/>
              <a:ea typeface="Calibri" panose="020F0502020204030204" pitchFamily="34" charset="0"/>
              <a:cs typeface="Calibri" panose="020F0502020204030204" pitchFamily="34" charset="0"/>
            </a:endParaRPr>
          </a:p>
          <a:p>
            <a:pPr algn="just">
              <a:lnSpc>
                <a:spcPct val="100000"/>
              </a:lnSpc>
            </a:pPr>
            <a:endParaRPr lang="pl-PL" dirty="0">
              <a:latin typeface="Calibri" panose="020F0502020204030204" pitchFamily="34" charset="0"/>
              <a:ea typeface="Calibri" panose="020F0502020204030204" pitchFamily="34" charset="0"/>
              <a:cs typeface="Calibri" panose="020F0502020204030204" pitchFamily="34" charset="0"/>
            </a:endParaRPr>
          </a:p>
          <a:p>
            <a:pPr>
              <a:lnSpc>
                <a:spcPct val="120000"/>
              </a:lnSpc>
            </a:pPr>
            <a:endParaRPr lang="pl-PL" dirty="0">
              <a:latin typeface="Calibri" panose="020F0502020204030204" pitchFamily="34" charset="0"/>
              <a:ea typeface="Calibri" panose="020F0502020204030204" pitchFamily="34" charset="0"/>
              <a:cs typeface="Calibri" panose="020F0502020204030204" pitchFamily="34" charset="0"/>
            </a:endParaRPr>
          </a:p>
          <a:p>
            <a:endParaRPr lang="pl-PL" b="1" dirty="0">
              <a:solidFill>
                <a:schemeClr val="tx1">
                  <a:lumMod val="65000"/>
                  <a:lumOff val="35000"/>
                </a:schemeClr>
              </a:solidFill>
              <a:ea typeface="Verdana" panose="020B0604030504040204" pitchFamily="34" charset="0"/>
              <a:cs typeface="Verdana" panose="020B0604030504040204" pitchFamily="34" charset="0"/>
            </a:endParaRPr>
          </a:p>
          <a:p>
            <a:endParaRPr lang="pl-PL" dirty="0"/>
          </a:p>
        </p:txBody>
      </p:sp>
    </p:spTree>
    <p:extLst>
      <p:ext uri="{BB962C8B-B14F-4D97-AF65-F5344CB8AC3E}">
        <p14:creationId xmlns:p14="http://schemas.microsoft.com/office/powerpoint/2010/main" val="3800890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738489" y="2348879"/>
            <a:ext cx="6039527" cy="1274145"/>
          </a:xfrm>
        </p:spPr>
        <p:txBody>
          <a:bodyPr>
            <a:no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PERIODIC TRAINING</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b="1" dirty="0">
                <a:latin typeface="Calibri" panose="020F0502020204030204" pitchFamily="34" charset="0"/>
                <a:ea typeface="Calibri" panose="020F0502020204030204" pitchFamily="34" charset="0"/>
                <a:cs typeface="Calibri" panose="020F0502020204030204" pitchFamily="34" charset="0"/>
              </a:rPr>
              <a:t>IN OCCUPATIONAL HEALTH AND SAFETY AND FIRE PROTECTION</a:t>
            </a:r>
            <a:endParaRPr lang="pl-PL" sz="24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Podtytuł 2"/>
          <p:cNvSpPr>
            <a:spLocks noGrp="1"/>
          </p:cNvSpPr>
          <p:nvPr>
            <p:ph type="subTitle" idx="1"/>
          </p:nvPr>
        </p:nvSpPr>
        <p:spPr>
          <a:xfrm>
            <a:off x="2483768" y="4077072"/>
            <a:ext cx="5712179" cy="1524000"/>
          </a:xfrm>
        </p:spPr>
        <p:txBody>
          <a:bodyPr>
            <a:normAutofit/>
          </a:bodyPr>
          <a:lstStyle/>
          <a:p>
            <a:pPr algn="r"/>
            <a:endParaRPr lang="pl-PL" sz="1600" dirty="0"/>
          </a:p>
          <a:p>
            <a:pPr algn="r"/>
            <a:endParaRPr lang="pl-PL" sz="1600" dirty="0"/>
          </a:p>
          <a:p>
            <a:pPr algn="r"/>
            <a:r>
              <a:rPr lang="en-US" sz="1100" b="1" dirty="0"/>
              <a:t>Health and Safety Specialist M.Sc. Eng. </a:t>
            </a:r>
            <a:r>
              <a:rPr lang="en-US" sz="1100" b="1" dirty="0" err="1"/>
              <a:t>Mieczysław</a:t>
            </a:r>
            <a:r>
              <a:rPr lang="en-US" sz="1100" b="1" dirty="0"/>
              <a:t> </a:t>
            </a:r>
            <a:r>
              <a:rPr lang="en-US" sz="1100" b="1" dirty="0" err="1"/>
              <a:t>Wojdyła</a:t>
            </a:r>
            <a:endParaRPr lang="pl-PL" sz="1400" b="1" dirty="0"/>
          </a:p>
        </p:txBody>
      </p:sp>
      <p:pic>
        <p:nvPicPr>
          <p:cNvPr id="4" name="Obraz 3"/>
          <p:cNvPicPr>
            <a:picLocks noChangeAspect="1"/>
          </p:cNvPicPr>
          <p:nvPr/>
        </p:nvPicPr>
        <p:blipFill>
          <a:blip r:embed="rId2"/>
          <a:stretch>
            <a:fillRect/>
          </a:stretch>
        </p:blipFill>
        <p:spPr>
          <a:xfrm>
            <a:off x="1403648" y="3739092"/>
            <a:ext cx="1870784" cy="1828090"/>
          </a:xfrm>
          <a:prstGeom prst="rect">
            <a:avLst/>
          </a:prstGeom>
        </p:spPr>
      </p:pic>
      <p:pic>
        <p:nvPicPr>
          <p:cNvPr id="5" name="Obraz 4"/>
          <p:cNvPicPr>
            <a:picLocks noChangeAspect="1"/>
          </p:cNvPicPr>
          <p:nvPr/>
        </p:nvPicPr>
        <p:blipFill>
          <a:blip r:embed="rId3"/>
          <a:stretch>
            <a:fillRect/>
          </a:stretch>
        </p:blipFill>
        <p:spPr>
          <a:xfrm>
            <a:off x="1556809" y="1256928"/>
            <a:ext cx="6039527" cy="947936"/>
          </a:xfrm>
          <a:prstGeom prst="rect">
            <a:avLst/>
          </a:prstGeom>
        </p:spPr>
      </p:pic>
    </p:spTree>
    <p:extLst>
      <p:ext uri="{BB962C8B-B14F-4D97-AF65-F5344CB8AC3E}">
        <p14:creationId xmlns:p14="http://schemas.microsoft.com/office/powerpoint/2010/main" val="4076851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9632" y="817583"/>
            <a:ext cx="6800636" cy="739209"/>
          </a:xfrm>
        </p:spPr>
        <p:txBody>
          <a:bodyPr>
            <a:normAutofit/>
          </a:bodyPr>
          <a:lstStyle/>
          <a:p>
            <a:r>
              <a:rPr lang="pl-PL" sz="3200" b="1" dirty="0" err="1"/>
              <a:t>Employee's</a:t>
            </a:r>
            <a:r>
              <a:rPr lang="pl-PL" sz="3200" b="1" dirty="0"/>
              <a:t> </a:t>
            </a:r>
            <a:r>
              <a:rPr lang="pl-PL" sz="3200" b="1" dirty="0" err="1"/>
              <a:t>obligations</a:t>
            </a:r>
            <a:endParaRPr lang="pl-PL" sz="3200" b="1" dirty="0"/>
          </a:p>
        </p:txBody>
      </p:sp>
      <p:sp>
        <p:nvSpPr>
          <p:cNvPr id="4" name="pole tekstowe 3"/>
          <p:cNvSpPr txBox="1"/>
          <p:nvPr/>
        </p:nvSpPr>
        <p:spPr>
          <a:xfrm>
            <a:off x="971601" y="1700808"/>
            <a:ext cx="7056784" cy="4524315"/>
          </a:xfrm>
          <a:prstGeom prst="rect">
            <a:avLst/>
          </a:prstGeom>
          <a:noFill/>
        </p:spPr>
        <p:txBody>
          <a:bodyPr wrap="square" rtlCol="0">
            <a:spAutoFit/>
          </a:bodyPr>
          <a:lstStyle/>
          <a:p>
            <a:pPr algn="ctr"/>
            <a:r>
              <a:rPr lang="en-US" dirty="0"/>
              <a:t>The employee must be familiar with the regulations and principles of safety and hygiene at work, and participate:</a:t>
            </a:r>
            <a:endParaRPr lang="pl-PL" dirty="0"/>
          </a:p>
          <a:p>
            <a:endParaRPr lang="en-US" b="1" dirty="0"/>
          </a:p>
          <a:p>
            <a:pPr>
              <a:buFont typeface="Arial" panose="020B0604020202020204" pitchFamily="34" charset="0"/>
              <a:buChar char="•"/>
            </a:pPr>
            <a:r>
              <a:rPr lang="pl-PL" dirty="0"/>
              <a:t> </a:t>
            </a:r>
            <a:r>
              <a:rPr lang="en-US" dirty="0"/>
              <a:t>in training and instructions in this area and </a:t>
            </a:r>
            <a:r>
              <a:rPr lang="pl-PL" dirty="0"/>
              <a:t> </a:t>
            </a:r>
            <a:r>
              <a:rPr lang="pl-PL" dirty="0" err="1"/>
              <a:t>take</a:t>
            </a:r>
            <a:r>
              <a:rPr lang="pl-PL" dirty="0"/>
              <a:t> </a:t>
            </a:r>
            <a:r>
              <a:rPr lang="en-US" dirty="0"/>
              <a:t>the  </a:t>
            </a:r>
            <a:r>
              <a:rPr lang="pl-PL" dirty="0" err="1"/>
              <a:t>necessary</a:t>
            </a:r>
            <a:r>
              <a:rPr lang="pl-PL" dirty="0"/>
              <a:t> </a:t>
            </a:r>
            <a:r>
              <a:rPr lang="en-US" dirty="0"/>
              <a:t>certification exams,</a:t>
            </a:r>
            <a:endParaRPr lang="pl-PL" dirty="0"/>
          </a:p>
          <a:p>
            <a:pPr>
              <a:buFont typeface="Arial" panose="020B0604020202020204" pitchFamily="34" charset="0"/>
              <a:buChar char="•"/>
            </a:pPr>
            <a:endParaRPr lang="en-US" dirty="0"/>
          </a:p>
          <a:p>
            <a:pPr>
              <a:buFont typeface="Arial" panose="020B0604020202020204" pitchFamily="34" charset="0"/>
              <a:buChar char="•"/>
            </a:pPr>
            <a:r>
              <a:rPr lang="pl-PL" dirty="0"/>
              <a:t> </a:t>
            </a:r>
            <a:r>
              <a:rPr lang="en-US" dirty="0"/>
              <a:t>to cooperate with the employer and supervisor in fulfilling the duties related to safety and hygiene at work,</a:t>
            </a:r>
            <a:endParaRPr lang="pl-PL" dirty="0"/>
          </a:p>
          <a:p>
            <a:pPr>
              <a:buFont typeface="Arial" panose="020B0604020202020204" pitchFamily="34" charset="0"/>
              <a:buChar char="•"/>
            </a:pPr>
            <a:endParaRPr lang="en-US" dirty="0"/>
          </a:p>
          <a:p>
            <a:pPr>
              <a:buFont typeface="Arial" panose="020B0604020202020204" pitchFamily="34" charset="0"/>
              <a:buChar char="•"/>
            </a:pPr>
            <a:r>
              <a:rPr lang="pl-PL" dirty="0"/>
              <a:t> </a:t>
            </a:r>
            <a:r>
              <a:rPr lang="en-US" dirty="0"/>
              <a:t>to undergo initial, periodic, and control medical examinations, as well as any other recommended medical tests, and</a:t>
            </a:r>
            <a:r>
              <a:rPr lang="pl-PL" dirty="0"/>
              <a:t> to </a:t>
            </a:r>
            <a:r>
              <a:rPr lang="en-US" dirty="0"/>
              <a:t> follow medical instructions,</a:t>
            </a:r>
            <a:endParaRPr lang="pl-PL" dirty="0"/>
          </a:p>
          <a:p>
            <a:pPr>
              <a:buFont typeface="Arial" panose="020B0604020202020204" pitchFamily="34" charset="0"/>
              <a:buChar char="•"/>
            </a:pPr>
            <a:endParaRPr lang="en-US" dirty="0"/>
          </a:p>
          <a:p>
            <a:pPr>
              <a:buFont typeface="Arial" panose="020B0604020202020204" pitchFamily="34" charset="0"/>
              <a:buChar char="•"/>
            </a:pPr>
            <a:r>
              <a:rPr lang="pl-PL" dirty="0"/>
              <a:t> </a:t>
            </a:r>
            <a:r>
              <a:rPr lang="en-US" dirty="0"/>
              <a:t>to use collective protective measures and also use the assigned personal protective equipment, work clothing, and footwear in accordance with their intended purpose.</a:t>
            </a:r>
            <a:endParaRPr lang="en-US" strike="sngStrike" dirty="0"/>
          </a:p>
        </p:txBody>
      </p:sp>
    </p:spTree>
    <p:extLst>
      <p:ext uri="{BB962C8B-B14F-4D97-AF65-F5344CB8AC3E}">
        <p14:creationId xmlns:p14="http://schemas.microsoft.com/office/powerpoint/2010/main" val="3584451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a:t>Obowiązki pracownika</a:t>
            </a:r>
          </a:p>
        </p:txBody>
      </p:sp>
      <p:sp>
        <p:nvSpPr>
          <p:cNvPr id="4" name="pole tekstowe 3"/>
          <p:cNvSpPr txBox="1"/>
          <p:nvPr/>
        </p:nvSpPr>
        <p:spPr>
          <a:xfrm>
            <a:off x="1127277" y="1916832"/>
            <a:ext cx="6912768" cy="4302716"/>
          </a:xfrm>
          <a:prstGeom prst="rect">
            <a:avLst/>
          </a:prstGeom>
          <a:noFill/>
        </p:spPr>
        <p:txBody>
          <a:bodyPr wrap="square" rtlCol="0">
            <a:spAutoFit/>
          </a:bodyPr>
          <a:lstStyle/>
          <a:p>
            <a:pPr marL="285750" indent="-285750" algn="just">
              <a:lnSpc>
                <a:spcPct val="100000"/>
              </a:lnSpc>
              <a:buFont typeface="Arial" panose="020B0604020202020204" pitchFamily="34" charset="0"/>
              <a:buChar char="•"/>
            </a:pPr>
            <a:r>
              <a:rPr lang="pl-PL" dirty="0">
                <a:solidFill>
                  <a:srgbClr val="000000"/>
                </a:solidFill>
                <a:latin typeface="Calibri" panose="020F0502020204030204" pitchFamily="34" charset="0"/>
                <a:ea typeface="DejaVu Sans"/>
              </a:rPr>
              <a:t>wykonywać pracę w sposób zgodny z przepisami i zasadami bhp oraz stosować się do wydawanych w tym zakresie poleceń i wskazówek przełożonych,</a:t>
            </a:r>
            <a:endParaRPr lang="pl-PL" dirty="0">
              <a:latin typeface="Calibri" panose="020F0502020204030204" pitchFamily="34" charset="0"/>
            </a:endParaRPr>
          </a:p>
          <a:p>
            <a:pPr marL="285750" indent="-285750" algn="just">
              <a:lnSpc>
                <a:spcPct val="100000"/>
              </a:lnSpc>
              <a:buFont typeface="Arial" panose="020B0604020202020204" pitchFamily="34" charset="0"/>
              <a:buChar char="•"/>
            </a:pPr>
            <a:r>
              <a:rPr lang="pl-PL" dirty="0">
                <a:solidFill>
                  <a:srgbClr val="000000"/>
                </a:solidFill>
                <a:latin typeface="Calibri" panose="020F0502020204030204" pitchFamily="34" charset="0"/>
                <a:ea typeface="DejaVu Sans"/>
              </a:rPr>
              <a:t>dbać o dobro zakładu pracy, chronić jego mienie oraz zachować w tajemnicy informacje, których ujawnienie mogłoby narazić pracodawcę na szkodę, przestrzegać tajemnicy określonej w odrębnych przepisach,</a:t>
            </a:r>
            <a:endParaRPr lang="pl-PL" dirty="0">
              <a:latin typeface="Calibri" panose="020F0502020204030204" pitchFamily="34" charset="0"/>
            </a:endParaRPr>
          </a:p>
          <a:p>
            <a:pPr marL="285750" indent="-285750" algn="just">
              <a:lnSpc>
                <a:spcPct val="100000"/>
              </a:lnSpc>
              <a:buFont typeface="Arial" panose="020B0604020202020204" pitchFamily="34" charset="0"/>
              <a:buChar char="•"/>
            </a:pPr>
            <a:r>
              <a:rPr lang="pl-PL" dirty="0">
                <a:solidFill>
                  <a:srgbClr val="000000"/>
                </a:solidFill>
                <a:latin typeface="Calibri" panose="020F0502020204030204" pitchFamily="34" charset="0"/>
                <a:ea typeface="DejaVu Sans"/>
              </a:rPr>
              <a:t>niezwłoczne zawiadomić przełożonego o zauważonym w zakładzie pracy wypadku albo zagrożeniu życia lub zdrowia ludzkiego oraz ostrzec współpracowników, a także osoby znajdujące się w rejonie zagrożenia o grożącym niebezpieczeństwie.</a:t>
            </a:r>
            <a:endParaRPr lang="pl-PL" dirty="0">
              <a:latin typeface="Calibri" panose="020F0502020204030204" pitchFamily="34" charset="0"/>
            </a:endParaRPr>
          </a:p>
          <a:p>
            <a:pPr algn="just">
              <a:lnSpc>
                <a:spcPct val="100000"/>
              </a:lnSpc>
            </a:pPr>
            <a:endParaRPr lang="pl-PL" dirty="0">
              <a:latin typeface="Calibri" panose="020F0502020204030204" pitchFamily="34" charset="0"/>
            </a:endParaRPr>
          </a:p>
          <a:p>
            <a:pPr>
              <a:lnSpc>
                <a:spcPct val="120000"/>
              </a:lnSpc>
            </a:pPr>
            <a:endParaRPr lang="pl-PL" dirty="0"/>
          </a:p>
          <a:p>
            <a:endParaRPr lang="pl-PL" b="1" dirty="0">
              <a:solidFill>
                <a:schemeClr val="tx1">
                  <a:lumMod val="65000"/>
                  <a:lumOff val="35000"/>
                </a:schemeClr>
              </a:solidFill>
              <a:ea typeface="Verdana" panose="020B0604030504040204" pitchFamily="34" charset="0"/>
              <a:cs typeface="Verdana" panose="020B0604030504040204" pitchFamily="34" charset="0"/>
            </a:endParaRPr>
          </a:p>
          <a:p>
            <a:endParaRPr lang="pl-PL" dirty="0"/>
          </a:p>
        </p:txBody>
      </p:sp>
      <p:pic>
        <p:nvPicPr>
          <p:cNvPr id="5" name="Picture 4" descr="C:\Users\asikorska\Desktop\SZKOLENIA\gify\business_binder_meeting_colored_800_clr_656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4837933"/>
            <a:ext cx="1372742" cy="1202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021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err="1"/>
              <a:t>Employee's</a:t>
            </a:r>
            <a:r>
              <a:rPr lang="pl-PL" sz="3200" b="1" dirty="0"/>
              <a:t> </a:t>
            </a:r>
            <a:r>
              <a:rPr lang="pl-PL" sz="3200" b="1" dirty="0" err="1"/>
              <a:t>obligations</a:t>
            </a:r>
            <a:endParaRPr lang="pl-PL" sz="3200" b="1" dirty="0"/>
          </a:p>
        </p:txBody>
      </p:sp>
      <p:sp>
        <p:nvSpPr>
          <p:cNvPr id="4" name="pole tekstowe 3"/>
          <p:cNvSpPr txBox="1"/>
          <p:nvPr/>
        </p:nvSpPr>
        <p:spPr>
          <a:xfrm>
            <a:off x="1127276" y="1916832"/>
            <a:ext cx="7189139" cy="3416320"/>
          </a:xfrm>
          <a:prstGeom prst="rect">
            <a:avLst/>
          </a:prstGeom>
          <a:noFill/>
        </p:spPr>
        <p:txBody>
          <a:bodyPr wrap="square" rtlCol="0">
            <a:spAutoFit/>
          </a:bodyPr>
          <a:lstStyle/>
          <a:p>
            <a:pPr marL="285750" indent="-285750">
              <a:lnSpc>
                <a:spcPct val="100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To perform work in accordance with safety and hygiene regulations and to follow the instructions and guidelines issued by supervisors in this regard</a:t>
            </a:r>
            <a:r>
              <a:rPr lang="pl-PL" dirty="0">
                <a:latin typeface="Calibri" panose="020F0502020204030204" pitchFamily="34" charset="0"/>
                <a:ea typeface="Calibri" panose="020F0502020204030204" pitchFamily="34" charset="0"/>
                <a:cs typeface="Calibri" panose="020F0502020204030204" pitchFamily="34" charset="0"/>
              </a:rPr>
              <a:t>.</a:t>
            </a:r>
          </a:p>
          <a:p>
            <a:pPr>
              <a:lnSpc>
                <a:spcPct val="100000"/>
              </a:lnSpc>
            </a:pPr>
            <a:endParaRPr lang="pl-PL"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buFont typeface="Arial" panose="020B0604020202020204" pitchFamily="34" charset="0"/>
              <a:buChar char="•"/>
            </a:pPr>
            <a:r>
              <a:rPr lang="pl-PL" dirty="0">
                <a:latin typeface="Calibri" panose="020F0502020204030204" pitchFamily="34" charset="0"/>
                <a:ea typeface="Calibri" panose="020F0502020204030204" pitchFamily="34" charset="0"/>
                <a:cs typeface="Calibri" panose="020F0502020204030204" pitchFamily="34" charset="0"/>
              </a:rPr>
              <a:t>T</a:t>
            </a:r>
            <a:r>
              <a:rPr lang="en-US" dirty="0">
                <a:latin typeface="Calibri" panose="020F0502020204030204" pitchFamily="34" charset="0"/>
                <a:ea typeface="Calibri" panose="020F0502020204030204" pitchFamily="34" charset="0"/>
                <a:cs typeface="Calibri" panose="020F0502020204030204" pitchFamily="34" charset="0"/>
              </a:rPr>
              <a:t>o take care of the well-being of the workplace, protect its property, and keep confidential information </a:t>
            </a:r>
            <a:r>
              <a:rPr lang="pl-PL" dirty="0" err="1">
                <a:latin typeface="Calibri" panose="020F0502020204030204" pitchFamily="34" charset="0"/>
                <a:ea typeface="Calibri" panose="020F0502020204030204" pitchFamily="34" charset="0"/>
                <a:cs typeface="Calibri" panose="020F0502020204030204" pitchFamily="34" charset="0"/>
              </a:rPr>
              <a:t>so</a:t>
            </a:r>
            <a:r>
              <a:rPr lang="pl-PL" dirty="0">
                <a:latin typeface="Calibri" panose="020F0502020204030204" pitchFamily="34" charset="0"/>
                <a:ea typeface="Calibri" panose="020F0502020204030204" pitchFamily="34" charset="0"/>
                <a:cs typeface="Calibri" panose="020F0502020204030204" pitchFamily="34" charset="0"/>
              </a:rPr>
              <a:t> </a:t>
            </a:r>
            <a:r>
              <a:rPr lang="pl-PL" dirty="0" err="1">
                <a:latin typeface="Calibri" panose="020F0502020204030204" pitchFamily="34" charset="0"/>
                <a:ea typeface="Calibri" panose="020F0502020204030204" pitchFamily="34" charset="0"/>
                <a:cs typeface="Calibri" panose="020F0502020204030204" pitchFamily="34" charset="0"/>
              </a:rPr>
              <a:t>that</a:t>
            </a:r>
            <a:r>
              <a:rPr lang="pl-PL" dirty="0">
                <a:latin typeface="Calibri" panose="020F0502020204030204" pitchFamily="34" charset="0"/>
                <a:ea typeface="Calibri" panose="020F0502020204030204" pitchFamily="34" charset="0"/>
                <a:cs typeface="Calibri" panose="020F0502020204030204" pitchFamily="34" charset="0"/>
              </a:rPr>
              <a:t> </a:t>
            </a:r>
            <a:r>
              <a:rPr lang="pl-PL" dirty="0" err="1">
                <a:latin typeface="Calibri" panose="020F0502020204030204" pitchFamily="34" charset="0"/>
                <a:ea typeface="Calibri" panose="020F0502020204030204" pitchFamily="34" charset="0"/>
                <a:cs typeface="Calibri" panose="020F0502020204030204" pitchFamily="34" charset="0"/>
              </a:rPr>
              <a:t>its</a:t>
            </a:r>
            <a:r>
              <a:rPr lang="pl-PL"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disclosure could harm the employer, to adhere to confidentiality as defined in separate regulations</a:t>
            </a:r>
            <a:r>
              <a:rPr lang="pl-PL" dirty="0">
                <a:latin typeface="Calibri" panose="020F0502020204030204" pitchFamily="34" charset="0"/>
                <a:ea typeface="Calibri" panose="020F0502020204030204" pitchFamily="34" charset="0"/>
                <a:cs typeface="Calibri" panose="020F0502020204030204" pitchFamily="34" charset="0"/>
              </a:rPr>
              <a:t>.</a:t>
            </a:r>
          </a:p>
          <a:p>
            <a:pPr>
              <a:lnSpc>
                <a:spcPct val="100000"/>
              </a:lnSpc>
            </a:pPr>
            <a:endParaRPr lang="pl-PL"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buFont typeface="Arial" panose="020B0604020202020204" pitchFamily="34" charset="0"/>
              <a:buChar char="•"/>
            </a:pPr>
            <a:r>
              <a:rPr lang="pl-PL" dirty="0">
                <a:latin typeface="Calibri" panose="020F0502020204030204" pitchFamily="34" charset="0"/>
                <a:ea typeface="Calibri" panose="020F0502020204030204" pitchFamily="34" charset="0"/>
                <a:cs typeface="Calibri" panose="020F0502020204030204" pitchFamily="34" charset="0"/>
              </a:rPr>
              <a:t>T</a:t>
            </a:r>
            <a:r>
              <a:rPr lang="en-US" dirty="0">
                <a:latin typeface="Calibri" panose="020F0502020204030204" pitchFamily="34" charset="0"/>
                <a:ea typeface="Calibri" panose="020F0502020204030204" pitchFamily="34" charset="0"/>
                <a:cs typeface="Calibri" panose="020F0502020204030204" pitchFamily="34" charset="0"/>
              </a:rPr>
              <a:t>o  notify the supervisor </a:t>
            </a:r>
            <a:r>
              <a:rPr lang="pl-PL" dirty="0" err="1">
                <a:latin typeface="Calibri" panose="020F0502020204030204" pitchFamily="34" charset="0"/>
                <a:ea typeface="Calibri" panose="020F0502020204030204" pitchFamily="34" charset="0"/>
                <a:cs typeface="Calibri" panose="020F0502020204030204" pitchFamily="34" charset="0"/>
              </a:rPr>
              <a:t>imediately</a:t>
            </a:r>
            <a:r>
              <a:rPr lang="pl-PL"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of any accidents or threats to human life or health observed in the workplace and to warn coworkers, as well as individuals in the danger zone, about the impending danger.</a:t>
            </a:r>
            <a:endParaRPr lang="pl-PL"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C:\Users\asikorska\Desktop\SZKOLENIA\gify\business_binder_meeting_colored_800_clr_656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7793" y="5157192"/>
            <a:ext cx="1008280" cy="883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739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89377" y="642339"/>
            <a:ext cx="6965245" cy="1202485"/>
          </a:xfrm>
        </p:spPr>
        <p:txBody>
          <a:bodyPr>
            <a:noAutofit/>
          </a:bodyPr>
          <a:lstStyle/>
          <a:p>
            <a:r>
              <a:rPr lang="pl-PL" sz="3200" b="1" dirty="0"/>
              <a:t>Naruszenie przepisów i zasad BHP</a:t>
            </a:r>
          </a:p>
        </p:txBody>
      </p:sp>
      <p:pic>
        <p:nvPicPr>
          <p:cNvPr id="5" name="Picture 2"/>
          <p:cNvPicPr/>
          <p:nvPr/>
        </p:nvPicPr>
        <p:blipFill>
          <a:blip r:embed="rId2"/>
          <a:stretch/>
        </p:blipFill>
        <p:spPr>
          <a:xfrm>
            <a:off x="1196682" y="1882322"/>
            <a:ext cx="2664296" cy="3111479"/>
          </a:xfrm>
          <a:prstGeom prst="rect">
            <a:avLst/>
          </a:prstGeom>
          <a:ln>
            <a:noFill/>
          </a:ln>
        </p:spPr>
      </p:pic>
      <p:sp>
        <p:nvSpPr>
          <p:cNvPr id="3" name="pole tekstowe 2"/>
          <p:cNvSpPr txBox="1"/>
          <p:nvPr/>
        </p:nvSpPr>
        <p:spPr>
          <a:xfrm>
            <a:off x="4572000" y="1844824"/>
            <a:ext cx="3744416" cy="3139321"/>
          </a:xfrm>
          <a:prstGeom prst="rect">
            <a:avLst/>
          </a:prstGeom>
          <a:noFill/>
        </p:spPr>
        <p:txBody>
          <a:bodyPr wrap="square" rtlCol="0">
            <a:spAutoFit/>
          </a:bodyPr>
          <a:lstStyle/>
          <a:p>
            <a:pPr algn="just">
              <a:lnSpc>
                <a:spcPct val="100000"/>
              </a:lnSpc>
            </a:pPr>
            <a:r>
              <a:rPr lang="pl-PL" dirty="0">
                <a:latin typeface="Calibri" panose="020F0502020204030204" pitchFamily="34" charset="0"/>
                <a:ea typeface="DejaVu Sans"/>
              </a:rPr>
              <a:t>Pracodawca może ukarać wszystkich pracowników za naruszenie przepisów i zasad bezpieczeństwa i higieny pracy lub przepisów przeciwpożarowych:</a:t>
            </a:r>
          </a:p>
          <a:p>
            <a:pPr algn="just">
              <a:lnSpc>
                <a:spcPct val="100000"/>
              </a:lnSpc>
            </a:pPr>
            <a:endParaRPr lang="pl-PL" dirty="0">
              <a:latin typeface="Calibri" panose="020F0502020204030204" pitchFamily="34" charset="0"/>
            </a:endParaRPr>
          </a:p>
          <a:p>
            <a:pPr marL="285750" indent="-285750" algn="just">
              <a:lnSpc>
                <a:spcPct val="100000"/>
              </a:lnSpc>
              <a:buFont typeface="Arial" panose="020B0604020202020204" pitchFamily="34" charset="0"/>
              <a:buChar char="•"/>
            </a:pPr>
            <a:r>
              <a:rPr lang="pl-PL" dirty="0">
                <a:latin typeface="Calibri" panose="020F0502020204030204" pitchFamily="34" charset="0"/>
                <a:ea typeface="DejaVu Sans"/>
              </a:rPr>
              <a:t>karą upomnienia,</a:t>
            </a:r>
          </a:p>
          <a:p>
            <a:pPr marL="285750" indent="-285750" algn="just">
              <a:lnSpc>
                <a:spcPct val="100000"/>
              </a:lnSpc>
              <a:buFont typeface="Arial" panose="020B0604020202020204" pitchFamily="34" charset="0"/>
              <a:buChar char="•"/>
            </a:pPr>
            <a:endParaRPr lang="pl-PL" dirty="0">
              <a:latin typeface="Calibri" panose="020F0502020204030204" pitchFamily="34" charset="0"/>
            </a:endParaRPr>
          </a:p>
          <a:p>
            <a:pPr marL="285750" indent="-285750" algn="just">
              <a:lnSpc>
                <a:spcPct val="100000"/>
              </a:lnSpc>
              <a:buFont typeface="Arial" panose="020B0604020202020204" pitchFamily="34" charset="0"/>
              <a:buChar char="•"/>
            </a:pPr>
            <a:r>
              <a:rPr lang="pl-PL" dirty="0">
                <a:latin typeface="Calibri" panose="020F0502020204030204" pitchFamily="34" charset="0"/>
                <a:ea typeface="DejaVu Sans"/>
              </a:rPr>
              <a:t>karą nagany,</a:t>
            </a:r>
          </a:p>
          <a:p>
            <a:pPr marL="285750" indent="-285750" algn="just">
              <a:lnSpc>
                <a:spcPct val="100000"/>
              </a:lnSpc>
              <a:buFont typeface="Arial" panose="020B0604020202020204" pitchFamily="34" charset="0"/>
              <a:buChar char="•"/>
            </a:pPr>
            <a:endParaRPr lang="pl-PL" dirty="0">
              <a:latin typeface="Calibri" panose="020F0502020204030204" pitchFamily="34" charset="0"/>
            </a:endParaRPr>
          </a:p>
          <a:p>
            <a:pPr marL="285750" indent="-285750" algn="just">
              <a:lnSpc>
                <a:spcPct val="100000"/>
              </a:lnSpc>
              <a:buFont typeface="Arial" panose="020B0604020202020204" pitchFamily="34" charset="0"/>
              <a:buChar char="•"/>
            </a:pPr>
            <a:r>
              <a:rPr lang="pl-PL" dirty="0">
                <a:latin typeface="Calibri" panose="020F0502020204030204" pitchFamily="34" charset="0"/>
                <a:ea typeface="DejaVu Sans"/>
              </a:rPr>
              <a:t>karą pieniężną.</a:t>
            </a:r>
            <a:endParaRPr lang="pl-PL" dirty="0">
              <a:latin typeface="Calibri" panose="020F0502020204030204" pitchFamily="34" charset="0"/>
            </a:endParaRPr>
          </a:p>
          <a:p>
            <a:endParaRPr lang="pl-PL" dirty="0"/>
          </a:p>
        </p:txBody>
      </p:sp>
      <p:pic>
        <p:nvPicPr>
          <p:cNvPr id="6" name="Obraz 2"/>
          <p:cNvPicPr/>
          <p:nvPr/>
        </p:nvPicPr>
        <p:blipFill>
          <a:blip r:embed="rId3"/>
          <a:stretch/>
        </p:blipFill>
        <p:spPr>
          <a:xfrm>
            <a:off x="4716016" y="4869160"/>
            <a:ext cx="3240360" cy="965135"/>
          </a:xfrm>
          <a:prstGeom prst="rect">
            <a:avLst/>
          </a:prstGeom>
          <a:ln>
            <a:noFill/>
          </a:ln>
        </p:spPr>
      </p:pic>
    </p:spTree>
    <p:extLst>
      <p:ext uri="{BB962C8B-B14F-4D97-AF65-F5344CB8AC3E}">
        <p14:creationId xmlns:p14="http://schemas.microsoft.com/office/powerpoint/2010/main" val="475784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89377" y="642339"/>
            <a:ext cx="6965245" cy="1202485"/>
          </a:xfrm>
        </p:spPr>
        <p:txBody>
          <a:bodyPr>
            <a:noAutofit/>
          </a:bodyPr>
          <a:lstStyle/>
          <a:p>
            <a:r>
              <a:rPr lang="en-US" sz="2800" b="1" dirty="0">
                <a:latin typeface="Calibri" panose="020F0502020204030204" pitchFamily="34" charset="0"/>
                <a:ea typeface="Calibri" panose="020F0502020204030204" pitchFamily="34" charset="0"/>
                <a:cs typeface="Calibri" panose="020F0502020204030204" pitchFamily="34" charset="0"/>
              </a:rPr>
              <a:t>Violation of safety and hygiene regulations</a:t>
            </a:r>
            <a:r>
              <a:rPr lang="pl-PL" sz="2800" b="1" dirty="0">
                <a:latin typeface="Calibri" panose="020F0502020204030204" pitchFamily="34" charset="0"/>
                <a:ea typeface="Calibri" panose="020F0502020204030204" pitchFamily="34" charset="0"/>
                <a:cs typeface="Calibri" panose="020F0502020204030204" pitchFamily="34" charset="0"/>
              </a:rPr>
              <a:t> </a:t>
            </a:r>
            <a:r>
              <a:rPr lang="en-US" sz="2800" dirty="0">
                <a:latin typeface="Calibri" panose="020F0502020204030204" pitchFamily="34" charset="0"/>
                <a:ea typeface="Calibri" panose="020F0502020204030204" pitchFamily="34" charset="0"/>
                <a:cs typeface="Calibri" panose="020F0502020204030204" pitchFamily="34" charset="0"/>
              </a:rPr>
              <a:t>or </a:t>
            </a:r>
            <a:r>
              <a:rPr lang="en-US" sz="2800" b="1" dirty="0">
                <a:latin typeface="Calibri" panose="020F0502020204030204" pitchFamily="34" charset="0"/>
                <a:ea typeface="Calibri" panose="020F0502020204030204" pitchFamily="34" charset="0"/>
                <a:cs typeface="Calibri" panose="020F0502020204030204" pitchFamily="34" charset="0"/>
              </a:rPr>
              <a:t>Breach of health and safety regulations</a:t>
            </a:r>
            <a:endParaRPr lang="pl-PL" sz="2800" b="1" strike="sngStrike"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2"/>
          <p:cNvPicPr/>
          <p:nvPr/>
        </p:nvPicPr>
        <p:blipFill>
          <a:blip r:embed="rId2"/>
          <a:stretch/>
        </p:blipFill>
        <p:spPr>
          <a:xfrm>
            <a:off x="1403649" y="1844825"/>
            <a:ext cx="2160240" cy="2736304"/>
          </a:xfrm>
          <a:prstGeom prst="rect">
            <a:avLst/>
          </a:prstGeom>
          <a:ln>
            <a:noFill/>
          </a:ln>
        </p:spPr>
      </p:pic>
      <p:sp>
        <p:nvSpPr>
          <p:cNvPr id="3" name="pole tekstowe 2"/>
          <p:cNvSpPr txBox="1"/>
          <p:nvPr/>
        </p:nvSpPr>
        <p:spPr>
          <a:xfrm>
            <a:off x="4139952" y="1844824"/>
            <a:ext cx="4176464" cy="2950038"/>
          </a:xfrm>
          <a:prstGeom prst="rect">
            <a:avLst/>
          </a:prstGeom>
          <a:noFill/>
        </p:spPr>
        <p:txBody>
          <a:bodyPr wrap="square" rtlCol="0">
            <a:spAutoFit/>
          </a:bodyPr>
          <a:lstStyle/>
          <a:p>
            <a:pPr>
              <a:lnSpc>
                <a:spcPct val="150000"/>
              </a:lnSpc>
            </a:pPr>
            <a:r>
              <a:rPr lang="en-US" dirty="0">
                <a:latin typeface="Calibri" panose="020F0502020204030204" pitchFamily="34" charset="0"/>
                <a:ea typeface="Calibri" panose="020F0502020204030204" pitchFamily="34" charset="0"/>
                <a:cs typeface="Calibri" panose="020F0502020204030204" pitchFamily="34" charset="0"/>
              </a:rPr>
              <a:t>The employer may penalize all employees for  </a:t>
            </a:r>
            <a:r>
              <a:rPr lang="pl-PL" dirty="0" err="1">
                <a:latin typeface="Calibri" panose="020F0502020204030204" pitchFamily="34" charset="0"/>
                <a:ea typeface="Calibri" panose="020F0502020204030204" pitchFamily="34" charset="0"/>
                <a:cs typeface="Calibri" panose="020F0502020204030204" pitchFamily="34" charset="0"/>
              </a:rPr>
              <a:t>breaching</a:t>
            </a:r>
            <a:r>
              <a:rPr lang="pl-PL"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safety</a:t>
            </a:r>
            <a:r>
              <a:rPr lang="pl-PL" dirty="0">
                <a:latin typeface="Calibri" panose="020F0502020204030204" pitchFamily="34" charset="0"/>
                <a:ea typeface="Calibri" panose="020F0502020204030204" pitchFamily="34" charset="0"/>
                <a:cs typeface="Calibri" panose="020F0502020204030204" pitchFamily="34" charset="0"/>
              </a:rPr>
              <a:t> and </a:t>
            </a:r>
            <a:r>
              <a:rPr lang="en-US" dirty="0">
                <a:latin typeface="Calibri" panose="020F0502020204030204" pitchFamily="34" charset="0"/>
                <a:ea typeface="Calibri" panose="020F0502020204030204" pitchFamily="34" charset="0"/>
                <a:cs typeface="Calibri" panose="020F0502020204030204" pitchFamily="34" charset="0"/>
              </a:rPr>
              <a:t>hygiene  or fire safety regulations:</a:t>
            </a:r>
            <a:endParaRPr lang="pl-PL"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endParaRPr lang="en-US" dirty="0">
              <a:latin typeface="Calibri" panose="020F0502020204030204" pitchFamily="34" charset="0"/>
              <a:ea typeface="Calibri" panose="020F0502020204030204" pitchFamily="34" charset="0"/>
              <a:cs typeface="Calibri" panose="020F0502020204030204" pitchFamily="34" charset="0"/>
            </a:endParaRPr>
          </a:p>
          <a:p>
            <a:pPr>
              <a:lnSpc>
                <a:spcPct val="150000"/>
              </a:lnSpc>
              <a:buFont typeface="Arial" panose="020B0604020202020204" pitchFamily="34" charset="0"/>
              <a:buChar char="•"/>
            </a:pPr>
            <a:r>
              <a:rPr lang="pl-PL"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a warning,</a:t>
            </a:r>
          </a:p>
          <a:p>
            <a:pPr>
              <a:lnSpc>
                <a:spcPct val="150000"/>
              </a:lnSpc>
              <a:buFont typeface="Arial" panose="020B0604020202020204" pitchFamily="34" charset="0"/>
              <a:buChar char="•"/>
            </a:pPr>
            <a:r>
              <a:rPr lang="pl-PL"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a reprimand,</a:t>
            </a:r>
          </a:p>
          <a:p>
            <a:pPr>
              <a:lnSpc>
                <a:spcPct val="150000"/>
              </a:lnSpc>
              <a:buFont typeface="Arial" panose="020B0604020202020204" pitchFamily="34" charset="0"/>
              <a:buChar char="•"/>
            </a:pPr>
            <a:r>
              <a:rPr lang="pl-PL" dirty="0">
                <a:latin typeface="Calibri" panose="020F0502020204030204" pitchFamily="34" charset="0"/>
                <a:ea typeface="Calibri" panose="020F0502020204030204" pitchFamily="34" charset="0"/>
                <a:cs typeface="Calibri" panose="020F0502020204030204" pitchFamily="34" charset="0"/>
              </a:rPr>
              <a:t> </a:t>
            </a:r>
            <a:r>
              <a:rPr lang="pl-PL" dirty="0" err="1">
                <a:latin typeface="Calibri" panose="020F0502020204030204" pitchFamily="34" charset="0"/>
                <a:ea typeface="Calibri" panose="020F0502020204030204" pitchFamily="34" charset="0"/>
                <a:cs typeface="Calibri" panose="020F0502020204030204" pitchFamily="34" charset="0"/>
              </a:rPr>
              <a:t>or</a:t>
            </a:r>
            <a:r>
              <a:rPr lang="pl-PL"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a financial penalty.</a:t>
            </a:r>
          </a:p>
        </p:txBody>
      </p:sp>
      <p:pic>
        <p:nvPicPr>
          <p:cNvPr id="6" name="Obraz 2"/>
          <p:cNvPicPr/>
          <p:nvPr/>
        </p:nvPicPr>
        <p:blipFill>
          <a:blip r:embed="rId3" cstate="print"/>
          <a:stretch/>
        </p:blipFill>
        <p:spPr>
          <a:xfrm>
            <a:off x="5220072" y="5085184"/>
            <a:ext cx="2354208" cy="720080"/>
          </a:xfrm>
          <a:prstGeom prst="rect">
            <a:avLst/>
          </a:prstGeom>
          <a:ln>
            <a:noFill/>
          </a:ln>
        </p:spPr>
      </p:pic>
    </p:spTree>
    <p:extLst>
      <p:ext uri="{BB962C8B-B14F-4D97-AF65-F5344CB8AC3E}">
        <p14:creationId xmlns:p14="http://schemas.microsoft.com/office/powerpoint/2010/main" val="3102151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4000" b="1" dirty="0">
                <a:latin typeface="Calibri" panose="020F0502020204030204" pitchFamily="34" charset="0"/>
                <a:ea typeface="Calibri" panose="020F0502020204030204" pitchFamily="34" charset="0"/>
                <a:cs typeface="Calibri" panose="020F0502020204030204" pitchFamily="34" charset="0"/>
              </a:rPr>
              <a:t>Naruszenie przepisów i zasad BHP</a:t>
            </a:r>
          </a:p>
        </p:txBody>
      </p:sp>
      <p:sp>
        <p:nvSpPr>
          <p:cNvPr id="3" name="pole tekstowe 2"/>
          <p:cNvSpPr txBox="1"/>
          <p:nvPr/>
        </p:nvSpPr>
        <p:spPr>
          <a:xfrm>
            <a:off x="4427984" y="2492896"/>
            <a:ext cx="3632283" cy="2585323"/>
          </a:xfrm>
          <a:prstGeom prst="rect">
            <a:avLst/>
          </a:prstGeom>
          <a:noFill/>
        </p:spPr>
        <p:txBody>
          <a:bodyPr wrap="square" rtlCol="0">
            <a:spAutoFit/>
          </a:bodyPr>
          <a:lstStyle/>
          <a:p>
            <a:pPr algn="ctr">
              <a:lnSpc>
                <a:spcPct val="100000"/>
              </a:lnSpc>
            </a:pPr>
            <a:r>
              <a:rPr lang="pl-PL" b="1" dirty="0">
                <a:solidFill>
                  <a:srgbClr val="000000"/>
                </a:solidFill>
                <a:latin typeface="Calibri" panose="020F0502020204030204" pitchFamily="34" charset="0"/>
                <a:ea typeface="DejaVu Sans"/>
              </a:rPr>
              <a:t>ZWOLNIENIE DYSCYPLINARNE</a:t>
            </a:r>
            <a:endParaRPr lang="pl-PL" dirty="0">
              <a:latin typeface="Calibri" panose="020F0502020204030204" pitchFamily="34" charset="0"/>
            </a:endParaRPr>
          </a:p>
          <a:p>
            <a:pPr>
              <a:lnSpc>
                <a:spcPct val="100000"/>
              </a:lnSpc>
            </a:pPr>
            <a:endParaRPr lang="pl-PL" dirty="0">
              <a:latin typeface="Calibri" panose="020F0502020204030204" pitchFamily="34" charset="0"/>
            </a:endParaRPr>
          </a:p>
          <a:p>
            <a:pPr>
              <a:lnSpc>
                <a:spcPct val="100000"/>
              </a:lnSpc>
            </a:pPr>
            <a:r>
              <a:rPr lang="pl-PL" dirty="0">
                <a:solidFill>
                  <a:srgbClr val="000000"/>
                </a:solidFill>
                <a:latin typeface="Calibri" panose="020F0502020204030204" pitchFamily="34" charset="0"/>
                <a:ea typeface="DejaVu Sans"/>
              </a:rPr>
              <a:t>Pracodawca może rozwiązać umowę o pracę bez wypowiedzenia z winy pracownika w przypadku ciężkiego naruszenia przez pracownika podstawowych obowiązków pracowniczych.</a:t>
            </a:r>
            <a:r>
              <a:rPr lang="pl-PL" b="1" dirty="0">
                <a:solidFill>
                  <a:srgbClr val="000000"/>
                </a:solidFill>
                <a:latin typeface="Calibri" panose="020F0502020204030204" pitchFamily="34" charset="0"/>
                <a:ea typeface="DejaVu Sans"/>
              </a:rPr>
              <a:t> </a:t>
            </a:r>
            <a:endParaRPr lang="pl-PL" dirty="0">
              <a:latin typeface="Calibri" panose="020F0502020204030204" pitchFamily="34" charset="0"/>
            </a:endParaRPr>
          </a:p>
          <a:p>
            <a:endParaRPr lang="pl-PL" dirty="0"/>
          </a:p>
        </p:txBody>
      </p:sp>
      <p:pic>
        <p:nvPicPr>
          <p:cNvPr id="5122" name="Picture 2" descr="Vetores de Oss Zangado Exonera Funcionário Despedida Triste Homem  Carregando A Caixa Com As Coisas Dele Demissão Desemprego Desempregados E  Empregado Conceito De Redução De Emprego Ilustração Em Vetor Plana e ma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132856"/>
            <a:ext cx="2449463" cy="1822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420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95023" y="817582"/>
            <a:ext cx="6965245" cy="1531298"/>
          </a:xfrm>
        </p:spPr>
        <p:txBody>
          <a:bodyPr>
            <a:no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"Violation of safety and hygiene regulations"</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b="1" dirty="0">
                <a:latin typeface="Calibri" panose="020F0502020204030204" pitchFamily="34" charset="0"/>
                <a:ea typeface="Calibri" panose="020F0502020204030204" pitchFamily="34" charset="0"/>
                <a:cs typeface="Calibri" panose="020F0502020204030204" pitchFamily="34" charset="0"/>
              </a:rPr>
              <a:t>or</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b="1" dirty="0">
                <a:latin typeface="Calibri" panose="020F0502020204030204" pitchFamily="34" charset="0"/>
                <a:ea typeface="Calibri" panose="020F0502020204030204" pitchFamily="34" charset="0"/>
                <a:cs typeface="Calibri" panose="020F0502020204030204" pitchFamily="34" charset="0"/>
              </a:rPr>
              <a:t>Breach of health and safety regulations</a:t>
            </a:r>
            <a:endParaRPr lang="pl-PL" sz="3200" b="1" strike="sngStrike"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pole tekstowe 2"/>
          <p:cNvSpPr txBox="1"/>
          <p:nvPr/>
        </p:nvSpPr>
        <p:spPr>
          <a:xfrm>
            <a:off x="3635896" y="3140968"/>
            <a:ext cx="4730241" cy="1754326"/>
          </a:xfrm>
          <a:prstGeom prst="rect">
            <a:avLst/>
          </a:prstGeom>
          <a:noFill/>
        </p:spPr>
        <p:txBody>
          <a:bodyPr wrap="square" rtlCol="0">
            <a:spAutoFit/>
          </a:bodyPr>
          <a:lstStyle/>
          <a:p>
            <a:pPr algn="ctr">
              <a:lnSpc>
                <a:spcPct val="100000"/>
              </a:lnSpc>
            </a:pPr>
            <a:r>
              <a:rPr lang="en-US" b="1" dirty="0">
                <a:latin typeface="Calibri" panose="020F0502020204030204" pitchFamily="34" charset="0"/>
              </a:rPr>
              <a:t>DISCIPLINARY TERMINATION</a:t>
            </a:r>
            <a:endParaRPr lang="pl-PL" b="1" strike="sngStrike" dirty="0">
              <a:solidFill>
                <a:srgbClr val="FF0000"/>
              </a:solidFill>
              <a:latin typeface="Calibri" panose="020F0502020204030204" pitchFamily="34" charset="0"/>
            </a:endParaRPr>
          </a:p>
          <a:p>
            <a:pPr>
              <a:lnSpc>
                <a:spcPct val="100000"/>
              </a:lnSpc>
            </a:pPr>
            <a:endParaRPr lang="pl-PL" dirty="0">
              <a:latin typeface="Calibri" panose="020F0502020204030204" pitchFamily="34" charset="0"/>
            </a:endParaRPr>
          </a:p>
          <a:p>
            <a:pPr>
              <a:lnSpc>
                <a:spcPct val="100000"/>
              </a:lnSpc>
            </a:pPr>
            <a:r>
              <a:rPr lang="en-US" dirty="0">
                <a:latin typeface="Calibri" panose="020F0502020204030204" pitchFamily="34" charset="0"/>
              </a:rPr>
              <a:t>The employer may terminate the employment contract without notice </a:t>
            </a:r>
            <a:r>
              <a:rPr lang="en-GB" dirty="0">
                <a:latin typeface="Calibri" panose="020F0502020204030204" pitchFamily="34" charset="0"/>
              </a:rPr>
              <a:t>if the employee has committed a serious breach of their fundamental duties.</a:t>
            </a:r>
            <a:endParaRPr lang="pl-PL" dirty="0">
              <a:latin typeface="Calibri" panose="020F0502020204030204" pitchFamily="34" charset="0"/>
            </a:endParaRPr>
          </a:p>
        </p:txBody>
      </p:sp>
      <p:pic>
        <p:nvPicPr>
          <p:cNvPr id="5122" name="Picture 2" descr="Vetores de Oss Zangado Exonera Funcionário Despedida Triste Homem  Carregando A Caixa Com As Coisas Dele Demissão Desemprego Desempregados E  Empregado Conceito De Redução De Emprego Ilustração Em Vetor Plana e ma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708920"/>
            <a:ext cx="2304256"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795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a:latin typeface="Calibri" panose="020F0502020204030204" pitchFamily="34" charset="0"/>
                <a:ea typeface="Calibri" panose="020F0502020204030204" pitchFamily="34" charset="0"/>
                <a:cs typeface="Calibri" panose="020F0502020204030204" pitchFamily="34" charset="0"/>
              </a:rPr>
              <a:t>Szkolenie w dziedzinie BHP</a:t>
            </a:r>
          </a:p>
        </p:txBody>
      </p:sp>
      <p:sp>
        <p:nvSpPr>
          <p:cNvPr id="4" name="pole tekstowe 3"/>
          <p:cNvSpPr txBox="1"/>
          <p:nvPr/>
        </p:nvSpPr>
        <p:spPr>
          <a:xfrm>
            <a:off x="1115616" y="2132856"/>
            <a:ext cx="6912768" cy="3360920"/>
          </a:xfrm>
          <a:prstGeom prst="rect">
            <a:avLst/>
          </a:prstGeom>
          <a:noFill/>
        </p:spPr>
        <p:txBody>
          <a:bodyPr wrap="square" rtlCol="0">
            <a:spAutoFit/>
          </a:bodyPr>
          <a:lstStyle/>
          <a:p>
            <a:pPr algn="just">
              <a:lnSpc>
                <a:spcPct val="100000"/>
              </a:lnSpc>
            </a:pPr>
            <a:r>
              <a:rPr lang="pl-PL" dirty="0">
                <a:latin typeface="Calibri" panose="020F0502020204030204" pitchFamily="34" charset="0"/>
                <a:ea typeface="Calibri" panose="020F0502020204030204" pitchFamily="34" charset="0"/>
                <a:cs typeface="Calibri" panose="020F0502020204030204" pitchFamily="34" charset="0"/>
              </a:rPr>
              <a:t>Art. 237, § 1. Nie wolno dopuścić pracownika do pracy, do której wykonywania nie posiada on wymaganych kwalifikacji lub potrzebnych umiejętności, a także dostatecznej znajomości przepisów oraz zasad bezpieczeństwa i higieny pracy. </a:t>
            </a:r>
          </a:p>
          <a:p>
            <a:pPr algn="just">
              <a:lnSpc>
                <a:spcPct val="100000"/>
              </a:lnSpc>
            </a:pPr>
            <a:endParaRPr lang="pl-PL" dirty="0">
              <a:latin typeface="Calibri" panose="020F0502020204030204" pitchFamily="34" charset="0"/>
              <a:ea typeface="Calibri" panose="020F0502020204030204" pitchFamily="34" charset="0"/>
              <a:cs typeface="Calibri" panose="020F0502020204030204" pitchFamily="34" charset="0"/>
            </a:endParaRPr>
          </a:p>
          <a:p>
            <a:pPr>
              <a:lnSpc>
                <a:spcPct val="120000"/>
              </a:lnSpc>
            </a:pPr>
            <a:r>
              <a:rPr lang="pl-PL" dirty="0">
                <a:latin typeface="Calibri" panose="020F0502020204030204" pitchFamily="34" charset="0"/>
                <a:ea typeface="Calibri" panose="020F0502020204030204" pitchFamily="34" charset="0"/>
                <a:cs typeface="Calibri" panose="020F0502020204030204" pitchFamily="34" charset="0"/>
              </a:rPr>
              <a:t>Szczegółowe przepisy dotyczące szkoleń BHP zawiera rozporządzenie ministra pracy i polityki socjalnej z dnia 28 maja 1996 r. w sprawie szczegółowych zasad szkolenia w dziedzinie bezpieczeństwa i higieny pracy (Dz.U. nr 62, poz. 285). </a:t>
            </a:r>
          </a:p>
          <a:p>
            <a:endParaRPr lang="pl-PL"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endParaRPr lang="pl-PL"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4581128"/>
            <a:ext cx="1224136" cy="1224136"/>
          </a:xfrm>
          <a:prstGeom prst="rect">
            <a:avLst/>
          </a:prstGeom>
        </p:spPr>
      </p:pic>
    </p:spTree>
    <p:extLst>
      <p:ext uri="{BB962C8B-B14F-4D97-AF65-F5344CB8AC3E}">
        <p14:creationId xmlns:p14="http://schemas.microsoft.com/office/powerpoint/2010/main" val="182053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en-US" sz="4000" b="1" dirty="0">
                <a:latin typeface="Calibri" panose="020F0502020204030204" pitchFamily="34" charset="0"/>
                <a:ea typeface="Calibri" panose="020F0502020204030204" pitchFamily="34" charset="0"/>
                <a:cs typeface="Calibri" panose="020F0502020204030204" pitchFamily="34" charset="0"/>
              </a:rPr>
              <a:t>Occupational health and safety training</a:t>
            </a:r>
            <a:endParaRPr lang="pl-PL" sz="4000" b="1" strike="sngStrike"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pole tekstowe 3"/>
          <p:cNvSpPr txBox="1"/>
          <p:nvPr/>
        </p:nvSpPr>
        <p:spPr>
          <a:xfrm>
            <a:off x="1147500" y="2204864"/>
            <a:ext cx="6912768" cy="2862322"/>
          </a:xfrm>
          <a:prstGeom prst="rect">
            <a:avLst/>
          </a:prstGeom>
          <a:noFill/>
        </p:spPr>
        <p:txBody>
          <a:bodyPr wrap="square" rtlCol="0">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Article 237, § 1.</a:t>
            </a:r>
            <a:endParaRPr lang="pl-PL" b="1" dirty="0">
              <a:latin typeface="Calibri" panose="020F0502020204030204" pitchFamily="34" charset="0"/>
              <a:ea typeface="Calibri" panose="020F0502020204030204" pitchFamily="34" charset="0"/>
              <a:cs typeface="Calibri" panose="020F0502020204030204" pitchFamily="34" charset="0"/>
            </a:endParaRPr>
          </a:p>
          <a:p>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An employee must not be </a:t>
            </a:r>
            <a:r>
              <a:rPr lang="pl-PL" dirty="0" err="1">
                <a:latin typeface="Calibri" panose="020F0502020204030204" pitchFamily="34" charset="0"/>
                <a:ea typeface="Calibri" panose="020F0502020204030204" pitchFamily="34" charset="0"/>
                <a:cs typeface="Calibri" panose="020F0502020204030204" pitchFamily="34" charset="0"/>
              </a:rPr>
              <a:t>permitted</a:t>
            </a:r>
            <a:r>
              <a:rPr lang="pl-PL"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to perform work for which they  </a:t>
            </a:r>
            <a:r>
              <a:rPr lang="pl-PL" dirty="0" err="1">
                <a:latin typeface="Calibri" panose="020F0502020204030204" pitchFamily="34" charset="0"/>
                <a:ea typeface="Calibri" panose="020F0502020204030204" pitchFamily="34" charset="0"/>
                <a:cs typeface="Calibri" panose="020F0502020204030204" pitchFamily="34" charset="0"/>
              </a:rPr>
              <a:t>lack</a:t>
            </a:r>
            <a:r>
              <a:rPr lang="pl-PL" dirty="0">
                <a:latin typeface="Calibri" panose="020F0502020204030204" pitchFamily="34" charset="0"/>
                <a:ea typeface="Calibri" panose="020F0502020204030204" pitchFamily="34" charset="0"/>
                <a:cs typeface="Calibri" panose="020F0502020204030204" pitchFamily="34" charset="0"/>
              </a:rPr>
              <a:t> </a:t>
            </a:r>
            <a:r>
              <a:rPr lang="pl-PL" dirty="0" err="1">
                <a:latin typeface="Calibri" panose="020F0502020204030204" pitchFamily="34" charset="0"/>
                <a:ea typeface="Calibri" panose="020F0502020204030204" pitchFamily="34" charset="0"/>
                <a:cs typeface="Calibri" panose="020F0502020204030204" pitchFamily="34" charset="0"/>
              </a:rPr>
              <a:t>the</a:t>
            </a:r>
            <a:r>
              <a:rPr lang="pl-PL" dirty="0">
                <a:latin typeface="Calibri" panose="020F0502020204030204" pitchFamily="34" charset="0"/>
                <a:ea typeface="Calibri" panose="020F0502020204030204" pitchFamily="34" charset="0"/>
                <a:cs typeface="Calibri" panose="020F0502020204030204" pitchFamily="34" charset="0"/>
              </a:rPr>
              <a:t> </a:t>
            </a:r>
            <a:r>
              <a:rPr lang="pl-PL" dirty="0" err="1">
                <a:latin typeface="Calibri" panose="020F0502020204030204" pitchFamily="34" charset="0"/>
                <a:ea typeface="Calibri" panose="020F0502020204030204" pitchFamily="34" charset="0"/>
                <a:cs typeface="Calibri" panose="020F0502020204030204" pitchFamily="34" charset="0"/>
              </a:rPr>
              <a:t>necessary</a:t>
            </a:r>
            <a:r>
              <a:rPr lang="pl-PL"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qualifications or necessary skills, as well as sufficient knowledge of the safety and hygiene regulations and principles.</a:t>
            </a:r>
            <a:endParaRPr lang="pl-PL"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Detailed provisions regarding health and safety training are set out in  the Minister of </a:t>
            </a:r>
            <a:r>
              <a:rPr lang="en-US" dirty="0" err="1">
                <a:latin typeface="Calibri" panose="020F0502020204030204" pitchFamily="34" charset="0"/>
                <a:ea typeface="Calibri" panose="020F0502020204030204" pitchFamily="34" charset="0"/>
                <a:cs typeface="Calibri" panose="020F0502020204030204" pitchFamily="34" charset="0"/>
              </a:rPr>
              <a:t>Labour</a:t>
            </a:r>
            <a:r>
              <a:rPr lang="en-US" dirty="0">
                <a:latin typeface="Calibri" panose="020F0502020204030204" pitchFamily="34" charset="0"/>
                <a:ea typeface="Calibri" panose="020F0502020204030204" pitchFamily="34" charset="0"/>
                <a:cs typeface="Calibri" panose="020F0502020204030204" pitchFamily="34" charset="0"/>
              </a:rPr>
              <a:t> and Social Policy </a:t>
            </a:r>
            <a:r>
              <a:rPr lang="pl-PL" dirty="0" err="1">
                <a:latin typeface="Calibri" panose="020F0502020204030204" pitchFamily="34" charset="0"/>
                <a:ea typeface="Calibri" panose="020F0502020204030204" pitchFamily="34" charset="0"/>
                <a:cs typeface="Calibri" panose="020F0502020204030204" pitchFamily="34" charset="0"/>
              </a:rPr>
              <a:t>Regulation</a:t>
            </a:r>
            <a:r>
              <a:rPr lang="pl-PL"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of 28 May 1996 on the detailed rules of training in the field of occupational safety and health (Journal of Laws No. 62, item 285).</a:t>
            </a: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1844824"/>
            <a:ext cx="851695" cy="851695"/>
          </a:xfrm>
          <a:prstGeom prst="rect">
            <a:avLst/>
          </a:prstGeom>
        </p:spPr>
      </p:pic>
    </p:spTree>
    <p:extLst>
      <p:ext uri="{BB962C8B-B14F-4D97-AF65-F5344CB8AC3E}">
        <p14:creationId xmlns:p14="http://schemas.microsoft.com/office/powerpoint/2010/main" val="65157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a:latin typeface="Calibri" panose="020F0502020204030204" pitchFamily="34" charset="0"/>
                <a:ea typeface="Calibri" panose="020F0502020204030204" pitchFamily="34" charset="0"/>
                <a:cs typeface="Calibri" panose="020F0502020204030204" pitchFamily="34" charset="0"/>
              </a:rPr>
              <a:t>Szkolenie w dziedzinie BHP</a:t>
            </a:r>
          </a:p>
        </p:txBody>
      </p:sp>
      <p:sp>
        <p:nvSpPr>
          <p:cNvPr id="4" name="pole tekstowe 3"/>
          <p:cNvSpPr txBox="1"/>
          <p:nvPr/>
        </p:nvSpPr>
        <p:spPr>
          <a:xfrm>
            <a:off x="1115616" y="2132856"/>
            <a:ext cx="7056784" cy="2585323"/>
          </a:xfrm>
          <a:prstGeom prst="rect">
            <a:avLst/>
          </a:prstGeom>
          <a:noFill/>
        </p:spPr>
        <p:txBody>
          <a:bodyPr wrap="square" rtlCol="0">
            <a:spAutoFit/>
          </a:bodyPr>
          <a:lstStyle/>
          <a:p>
            <a:r>
              <a:rPr lang="pl-PL" dirty="0">
                <a:latin typeface="Calibri" panose="020F0502020204030204" pitchFamily="34" charset="0"/>
              </a:rPr>
              <a:t>Szkolenie w dziedzinie BHP prowadzone jest jako : </a:t>
            </a:r>
          </a:p>
          <a:p>
            <a:pPr marL="285750" indent="-285750">
              <a:buFont typeface="Arial" panose="020B0604020202020204" pitchFamily="34" charset="0"/>
              <a:buChar char="•"/>
            </a:pPr>
            <a:r>
              <a:rPr lang="pl-PL" dirty="0">
                <a:latin typeface="Calibri" panose="020F0502020204030204" pitchFamily="34" charset="0"/>
              </a:rPr>
              <a:t>Szkolenie wstępne, </a:t>
            </a:r>
          </a:p>
          <a:p>
            <a:pPr marL="285750" indent="-285750">
              <a:buFont typeface="Arial" panose="020B0604020202020204" pitchFamily="34" charset="0"/>
              <a:buChar char="•"/>
            </a:pPr>
            <a:r>
              <a:rPr lang="pl-PL" dirty="0">
                <a:latin typeface="Calibri" panose="020F0502020204030204" pitchFamily="34" charset="0"/>
              </a:rPr>
              <a:t>Szkolenie i doskonalenie okresowe zwane „szkoleniem okresowym”.</a:t>
            </a:r>
          </a:p>
          <a:p>
            <a:endParaRPr lang="pl-PL" b="1" dirty="0">
              <a:latin typeface="Calibri" panose="020F0502020204030204" pitchFamily="34" charset="0"/>
              <a:ea typeface="Verdana" panose="020B0604030504040204" pitchFamily="34" charset="0"/>
              <a:cs typeface="Verdana" panose="020B0604030504040204" pitchFamily="34" charset="0"/>
            </a:endParaRPr>
          </a:p>
          <a:p>
            <a:r>
              <a:rPr lang="pl-PL" dirty="0">
                <a:latin typeface="Calibri" panose="020F0502020204030204" pitchFamily="34" charset="0"/>
              </a:rPr>
              <a:t>Szkolenie wstępne obejmuje : </a:t>
            </a:r>
          </a:p>
          <a:p>
            <a:pPr marL="285750" indent="-285750">
              <a:buFont typeface="Arial" panose="020B0604020202020204" pitchFamily="34" charset="0"/>
              <a:buChar char="•"/>
            </a:pPr>
            <a:r>
              <a:rPr lang="pl-PL" dirty="0">
                <a:latin typeface="Calibri" panose="020F0502020204030204" pitchFamily="34" charset="0"/>
              </a:rPr>
              <a:t>Szkolenie wstępne ogólne, zwane „instruktażem ogólnym”,</a:t>
            </a:r>
          </a:p>
          <a:p>
            <a:pPr marL="285750" indent="-285750">
              <a:buFont typeface="Arial" panose="020B0604020202020204" pitchFamily="34" charset="0"/>
              <a:buChar char="•"/>
            </a:pPr>
            <a:r>
              <a:rPr lang="pl-PL" dirty="0">
                <a:latin typeface="Calibri" panose="020F0502020204030204" pitchFamily="34" charset="0"/>
              </a:rPr>
              <a:t>Szkolenie wstępne na stanowisku pracy, zwane „instruktażem stanowiskowym”</a:t>
            </a:r>
            <a:endParaRPr lang="pl-PL" b="1" dirty="0">
              <a:latin typeface="Calibri" panose="020F0502020204030204" pitchFamily="34" charset="0"/>
              <a:ea typeface="Verdana" panose="020B0604030504040204" pitchFamily="34" charset="0"/>
              <a:cs typeface="Verdana" panose="020B0604030504040204" pitchFamily="34" charset="0"/>
            </a:endParaRPr>
          </a:p>
          <a:p>
            <a:endParaRPr lang="pl-PL" dirty="0"/>
          </a:p>
        </p:txBody>
      </p:sp>
      <p:pic>
        <p:nvPicPr>
          <p:cNvPr id="5" name="Picture 2" descr="C:\Users\igocala\Desktop\students_laptop_teacher_400_clr_12538.png">
            <a:extLst>
              <a:ext uri="{FF2B5EF4-FFF2-40B4-BE49-F238E27FC236}">
                <a16:creationId xmlns:a16="http://schemas.microsoft.com/office/drawing/2014/main" id="{7006DFD7-6448-47CB-91FB-FBC2ED73C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4476" y="4401725"/>
            <a:ext cx="1967397" cy="1475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517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95023" y="1556792"/>
            <a:ext cx="6965245" cy="1800200"/>
          </a:xfrm>
        </p:spPr>
        <p:txBody>
          <a:bodyPr>
            <a:normAutofit/>
          </a:bodyPr>
          <a:lstStyle/>
          <a:p>
            <a:r>
              <a:rPr lang="pl-PL" b="1" dirty="0">
                <a:latin typeface="Calibri" panose="020F0502020204030204" pitchFamily="34" charset="0"/>
              </a:rPr>
              <a:t>Czym jest to BEZPIECZEŃSTWO?</a:t>
            </a:r>
          </a:p>
        </p:txBody>
      </p:sp>
      <p:sp>
        <p:nvSpPr>
          <p:cNvPr id="4" name="pole tekstowe 3"/>
          <p:cNvSpPr txBox="1"/>
          <p:nvPr/>
        </p:nvSpPr>
        <p:spPr>
          <a:xfrm>
            <a:off x="971600" y="1772816"/>
            <a:ext cx="6840760" cy="646331"/>
          </a:xfrm>
          <a:prstGeom prst="rect">
            <a:avLst/>
          </a:prstGeom>
          <a:noFill/>
        </p:spPr>
        <p:txBody>
          <a:bodyPr wrap="square" rtlCol="0">
            <a:spAutoFit/>
          </a:bodyPr>
          <a:lstStyle/>
          <a:p>
            <a:endParaRPr lang="pl-PL" b="1" dirty="0">
              <a:solidFill>
                <a:schemeClr val="tx1">
                  <a:lumMod val="65000"/>
                  <a:lumOff val="35000"/>
                </a:schemeClr>
              </a:solidFill>
              <a:ea typeface="Verdana" panose="020B0604030504040204" pitchFamily="34" charset="0"/>
              <a:cs typeface="Verdana" panose="020B0604030504040204" pitchFamily="34" charset="0"/>
            </a:endParaRPr>
          </a:p>
          <a:p>
            <a:endParaRPr lang="pl-PL" dirty="0"/>
          </a:p>
        </p:txBody>
      </p:sp>
      <p:pic>
        <p:nvPicPr>
          <p:cNvPr id="6" name="Picture 2"/>
          <p:cNvPicPr/>
          <p:nvPr/>
        </p:nvPicPr>
        <p:blipFill>
          <a:blip r:embed="rId2"/>
          <a:stretch/>
        </p:blipFill>
        <p:spPr>
          <a:xfrm>
            <a:off x="3995936" y="3429000"/>
            <a:ext cx="1498270" cy="2160240"/>
          </a:xfrm>
          <a:prstGeom prst="rect">
            <a:avLst/>
          </a:prstGeom>
          <a:ln>
            <a:noFill/>
          </a:ln>
        </p:spPr>
      </p:pic>
    </p:spTree>
    <p:extLst>
      <p:ext uri="{BB962C8B-B14F-4D97-AF65-F5344CB8AC3E}">
        <p14:creationId xmlns:p14="http://schemas.microsoft.com/office/powerpoint/2010/main" val="3887098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en-US" sz="4000" b="1" dirty="0">
                <a:latin typeface="Calibri" panose="020F0502020204030204" pitchFamily="34" charset="0"/>
                <a:ea typeface="Calibri" panose="020F0502020204030204" pitchFamily="34" charset="0"/>
                <a:cs typeface="Calibri" panose="020F0502020204030204" pitchFamily="34" charset="0"/>
              </a:rPr>
              <a:t>Occupational health and safety training</a:t>
            </a:r>
            <a:endParaRPr lang="pl-PL" sz="4000" b="1" strike="sngStrike"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pole tekstowe 3"/>
          <p:cNvSpPr txBox="1"/>
          <p:nvPr/>
        </p:nvSpPr>
        <p:spPr>
          <a:xfrm>
            <a:off x="1115616" y="2000240"/>
            <a:ext cx="7099722" cy="3416320"/>
          </a:xfrm>
          <a:prstGeom prst="rect">
            <a:avLst/>
          </a:prstGeom>
          <a:noFill/>
        </p:spPr>
        <p:txBody>
          <a:bodyPr wrap="square" rtlCol="0">
            <a:spAutoFit/>
          </a:bodyPr>
          <a:lstStyle/>
          <a:p>
            <a:endParaRPr lang="pl-PL" b="1" dirty="0">
              <a:latin typeface="Calibri" panose="020F0502020204030204" pitchFamily="34" charset="0"/>
              <a:ea typeface="Calibri" panose="020F0502020204030204" pitchFamily="34" charset="0"/>
              <a:cs typeface="Calibri" panose="020F0502020204030204" pitchFamily="34" charset="0"/>
            </a:endParaRPr>
          </a:p>
          <a:p>
            <a:r>
              <a:rPr lang="en-US" b="1" dirty="0">
                <a:latin typeface="Calibri" panose="020F0502020204030204" pitchFamily="34" charset="0"/>
                <a:ea typeface="Calibri" panose="020F0502020204030204" pitchFamily="34" charset="0"/>
                <a:cs typeface="Calibri" panose="020F0502020204030204" pitchFamily="34" charset="0"/>
              </a:rPr>
              <a:t>Occupational health and safety training is conducted as:</a:t>
            </a:r>
            <a:endParaRPr lang="pl-PL" b="1"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pl-PL"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Initial training,</a:t>
            </a:r>
            <a:endParaRPr lang="pl-PL" dirty="0">
              <a:latin typeface="Calibri" panose="020F0502020204030204" pitchFamily="34" charset="0"/>
              <a:ea typeface="Calibri" panose="020F0502020204030204" pitchFamily="34" charset="0"/>
              <a:cs typeface="Calibri" panose="020F0502020204030204" pitchFamily="34" charset="0"/>
            </a:endParaRPr>
          </a:p>
          <a:p>
            <a:endParaRPr lang="pl-PL"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pl-PL"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Periodic training and development, referred to as </a:t>
            </a:r>
            <a:r>
              <a:rPr lang="pl-PL" dirty="0">
                <a:latin typeface="Calibri" panose="020F0502020204030204" pitchFamily="34" charset="0"/>
                <a:ea typeface="Calibri" panose="020F0502020204030204" pitchFamily="34" charset="0"/>
                <a:cs typeface="Calibri" panose="020F0502020204030204" pitchFamily="34" charset="0"/>
              </a:rPr>
              <a:t>„</a:t>
            </a:r>
            <a:r>
              <a:rPr lang="en-US" dirty="0">
                <a:latin typeface="Calibri" panose="020F0502020204030204" pitchFamily="34" charset="0"/>
                <a:ea typeface="Calibri" panose="020F0502020204030204" pitchFamily="34" charset="0"/>
                <a:cs typeface="Calibri" panose="020F0502020204030204" pitchFamily="34" charset="0"/>
              </a:rPr>
              <a:t>periodic training</a:t>
            </a:r>
            <a:r>
              <a:rPr lang="pl-PL" dirty="0">
                <a:latin typeface="Calibri" panose="020F0502020204030204" pitchFamily="34" charset="0"/>
                <a:ea typeface="Calibri" panose="020F0502020204030204" pitchFamily="34" charset="0"/>
                <a:cs typeface="Calibri" panose="020F0502020204030204" pitchFamily="34" charset="0"/>
              </a:rPr>
              <a:t>”.</a:t>
            </a:r>
            <a:endParaRPr lang="en-US" dirty="0">
              <a:latin typeface="Calibri" panose="020F0502020204030204" pitchFamily="34" charset="0"/>
              <a:ea typeface="Calibri" panose="020F0502020204030204" pitchFamily="34" charset="0"/>
              <a:cs typeface="Calibri" panose="020F0502020204030204" pitchFamily="34" charset="0"/>
            </a:endParaRPr>
          </a:p>
          <a:p>
            <a:endParaRPr lang="pl-PL" dirty="0">
              <a:latin typeface="Calibri" panose="020F0502020204030204" pitchFamily="34" charset="0"/>
              <a:ea typeface="Calibri" panose="020F0502020204030204" pitchFamily="34" charset="0"/>
              <a:cs typeface="Calibri" panose="020F0502020204030204" pitchFamily="34" charset="0"/>
            </a:endParaRPr>
          </a:p>
          <a:p>
            <a:r>
              <a:rPr lang="en-US" b="1" dirty="0">
                <a:latin typeface="Calibri" panose="020F0502020204030204" pitchFamily="34" charset="0"/>
                <a:ea typeface="Calibri" panose="020F0502020204030204" pitchFamily="34" charset="0"/>
                <a:cs typeface="Calibri" panose="020F0502020204030204" pitchFamily="34" charset="0"/>
              </a:rPr>
              <a:t>Initial training includes:</a:t>
            </a:r>
            <a:endParaRPr lang="pl-PL" b="1"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pl-PL"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General initial training, referred to as „general instruction</a:t>
            </a:r>
            <a:r>
              <a:rPr lang="pl-PL" dirty="0">
                <a:latin typeface="Calibri" panose="020F0502020204030204" pitchFamily="34" charset="0"/>
                <a:ea typeface="Calibri" panose="020F0502020204030204" pitchFamily="34" charset="0"/>
                <a:cs typeface="Calibri" panose="020F0502020204030204" pitchFamily="34" charset="0"/>
              </a:rPr>
              <a:t>”,</a:t>
            </a:r>
          </a:p>
          <a:p>
            <a:endParaRPr lang="en-US"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pl-PL"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Initial on-the-job training, referred to as</a:t>
            </a:r>
            <a:r>
              <a:rPr lang="pl-PL"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pl-PL" dirty="0">
                <a:latin typeface="Calibri" panose="020F0502020204030204" pitchFamily="34" charset="0"/>
                <a:ea typeface="Calibri" panose="020F0502020204030204" pitchFamily="34" charset="0"/>
                <a:cs typeface="Calibri" panose="020F0502020204030204" pitchFamily="34" charset="0"/>
              </a:rPr>
              <a:t>„</a:t>
            </a:r>
            <a:r>
              <a:rPr lang="en-US" dirty="0">
                <a:latin typeface="Calibri" panose="020F0502020204030204" pitchFamily="34" charset="0"/>
                <a:ea typeface="Calibri" panose="020F0502020204030204" pitchFamily="34" charset="0"/>
                <a:cs typeface="Calibri" panose="020F0502020204030204" pitchFamily="34" charset="0"/>
              </a:rPr>
              <a:t>job-specific instruction</a:t>
            </a:r>
            <a:r>
              <a:rPr lang="pl-PL" dirty="0">
                <a:latin typeface="Calibri" panose="020F0502020204030204" pitchFamily="34" charset="0"/>
                <a:ea typeface="Calibri" panose="020F0502020204030204" pitchFamily="34" charset="0"/>
                <a:cs typeface="Calibri" panose="020F0502020204030204" pitchFamily="34" charset="0"/>
              </a:rPr>
              <a:t>”.</a:t>
            </a:r>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2" descr="C:\Users\igocala\Desktop\students_laptop_teacher_400_clr_12538.png">
            <a:extLst>
              <a:ext uri="{FF2B5EF4-FFF2-40B4-BE49-F238E27FC236}">
                <a16:creationId xmlns:a16="http://schemas.microsoft.com/office/drawing/2014/main" id="{7006DFD7-6448-47CB-91FB-FBC2ED73C0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9656" y="2060848"/>
            <a:ext cx="1443599" cy="108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94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a:latin typeface="Calibri" panose="020F0502020204030204" pitchFamily="34" charset="0"/>
                <a:ea typeface="Calibri" panose="020F0502020204030204" pitchFamily="34" charset="0"/>
                <a:cs typeface="Calibri" panose="020F0502020204030204" pitchFamily="34" charset="0"/>
              </a:rPr>
              <a:t>Instruktaż stanowiskowy</a:t>
            </a:r>
          </a:p>
        </p:txBody>
      </p:sp>
      <p:sp>
        <p:nvSpPr>
          <p:cNvPr id="4" name="pole tekstowe 3"/>
          <p:cNvSpPr txBox="1"/>
          <p:nvPr/>
        </p:nvSpPr>
        <p:spPr>
          <a:xfrm>
            <a:off x="1115616" y="2132856"/>
            <a:ext cx="7056784" cy="2585323"/>
          </a:xfrm>
          <a:prstGeom prst="rect">
            <a:avLst/>
          </a:prstGeom>
          <a:noFill/>
        </p:spPr>
        <p:txBody>
          <a:bodyPr wrap="square" rtlCol="0">
            <a:spAutoFit/>
          </a:bodyPr>
          <a:lstStyle/>
          <a:p>
            <a:r>
              <a:rPr lang="pl-PL" dirty="0">
                <a:latin typeface="Calibri" panose="020F0502020204030204" pitchFamily="34" charset="0"/>
              </a:rPr>
              <a:t>§ 11. Rozporządzenia Ministra Gospodarki i Pracy z dnia 27.07.2004 r. w sprawie szkolenia w dziedzinie bezpieczeństwa i higieny pracy </a:t>
            </a:r>
          </a:p>
          <a:p>
            <a:r>
              <a:rPr lang="pl-PL" dirty="0">
                <a:latin typeface="Calibri" panose="020F0502020204030204" pitchFamily="34" charset="0"/>
              </a:rPr>
              <a:t>(Dz. U. z 2004 r. nr 180, poz. 1860 ze zm.) wyszczególnia kto powinien wykonać instruktaż stanowiskowy dla pracownika nowoprzyjętego.</a:t>
            </a:r>
          </a:p>
          <a:p>
            <a:endParaRPr lang="pl-PL" dirty="0">
              <a:latin typeface="Calibri" panose="020F0502020204030204" pitchFamily="34" charset="0"/>
            </a:endParaRPr>
          </a:p>
          <a:p>
            <a:r>
              <a:rPr lang="pl-PL" dirty="0">
                <a:latin typeface="Calibri" panose="020F0502020204030204" pitchFamily="34" charset="0"/>
              </a:rPr>
              <a:t>Instruktaż stanowiskowy przeprowadza pracodawca lub wyznaczona przez niego osoba kierująca pracownikami. Niezbędne jest, aby osoba prowadząca instruktaż stanowiskowy posiadała odpowiednie kwalifikacje i doświadczenie zawodowe. Czas takiego szkolenia to 8h.</a:t>
            </a:r>
          </a:p>
        </p:txBody>
      </p:sp>
      <p:pic>
        <p:nvPicPr>
          <p:cNvPr id="5" name="Picture 3" descr="Z:\! OBSLUGA B H P\!!!  F I R M Y\001 PLOCK\BIBBy - Kutno\PLS Kutno\materiały do szkolenia wstępnego\man_teacher_book_point_400_clr_12610.png">
            <a:extLst>
              <a:ext uri="{FF2B5EF4-FFF2-40B4-BE49-F238E27FC236}">
                <a16:creationId xmlns:a16="http://schemas.microsoft.com/office/drawing/2014/main" id="{F8CA77FF-E162-4A71-9EB9-E67CBB18FA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607259"/>
            <a:ext cx="1152128" cy="1675823"/>
          </a:xfrm>
          <a:prstGeom prst="rect">
            <a:avLst/>
          </a:prstGeom>
          <a:noFill/>
          <a:extLst>
            <a:ext uri="{909E8E84-426E-40DD-AFC4-6F175D3DCCD1}">
              <a14:hiddenFill xmlns:a14="http://schemas.microsoft.com/office/drawing/2010/main">
                <a:solidFill>
                  <a:srgbClr val="FFFFFF"/>
                </a:solidFill>
              </a14:hiddenFill>
            </a:ext>
          </a:extLst>
        </p:spPr>
      </p:pic>
      <p:pic>
        <p:nvPicPr>
          <p:cNvPr id="6" name="Obraz 5">
            <a:extLst>
              <a:ext uri="{FF2B5EF4-FFF2-40B4-BE49-F238E27FC236}">
                <a16:creationId xmlns:a16="http://schemas.microsoft.com/office/drawing/2014/main" id="{80819AA0-7B16-4109-9A02-B0BB873C6F7A}"/>
              </a:ext>
            </a:extLst>
          </p:cNvPr>
          <p:cNvPicPr>
            <a:picLocks noChangeAspect="1"/>
          </p:cNvPicPr>
          <p:nvPr/>
        </p:nvPicPr>
        <p:blipFill>
          <a:blip r:embed="rId3" cstate="print"/>
          <a:stretch>
            <a:fillRect/>
          </a:stretch>
        </p:blipFill>
        <p:spPr>
          <a:xfrm>
            <a:off x="6588224" y="4607259"/>
            <a:ext cx="833671" cy="1479472"/>
          </a:xfrm>
          <a:prstGeom prst="rect">
            <a:avLst/>
          </a:prstGeom>
        </p:spPr>
      </p:pic>
    </p:spTree>
    <p:extLst>
      <p:ext uri="{BB962C8B-B14F-4D97-AF65-F5344CB8AC3E}">
        <p14:creationId xmlns:p14="http://schemas.microsoft.com/office/powerpoint/2010/main" val="1028865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a:latin typeface="Calibri" panose="020F0502020204030204" pitchFamily="34" charset="0"/>
                <a:ea typeface="Calibri" panose="020F0502020204030204" pitchFamily="34" charset="0"/>
                <a:cs typeface="Calibri" panose="020F0502020204030204" pitchFamily="34" charset="0"/>
              </a:rPr>
              <a:t>Job-</a:t>
            </a:r>
            <a:r>
              <a:rPr lang="pl-PL" sz="4000" b="1" dirty="0" err="1">
                <a:latin typeface="Calibri" panose="020F0502020204030204" pitchFamily="34" charset="0"/>
                <a:ea typeface="Calibri" panose="020F0502020204030204" pitchFamily="34" charset="0"/>
                <a:cs typeface="Calibri" panose="020F0502020204030204" pitchFamily="34" charset="0"/>
              </a:rPr>
              <a:t>specific</a:t>
            </a:r>
            <a:r>
              <a:rPr lang="pl-PL" sz="4000" b="1" dirty="0">
                <a:latin typeface="Calibri" panose="020F0502020204030204" pitchFamily="34" charset="0"/>
                <a:ea typeface="Calibri" panose="020F0502020204030204" pitchFamily="34" charset="0"/>
                <a:cs typeface="Calibri" panose="020F0502020204030204" pitchFamily="34" charset="0"/>
              </a:rPr>
              <a:t> </a:t>
            </a:r>
            <a:r>
              <a:rPr lang="pl-PL" sz="4000" b="1" dirty="0" err="1">
                <a:latin typeface="Calibri" panose="020F0502020204030204" pitchFamily="34" charset="0"/>
                <a:ea typeface="Calibri" panose="020F0502020204030204" pitchFamily="34" charset="0"/>
                <a:cs typeface="Calibri" panose="020F0502020204030204" pitchFamily="34" charset="0"/>
              </a:rPr>
              <a:t>instruction</a:t>
            </a:r>
            <a:endParaRPr lang="pl-PL" sz="40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pole tekstowe 3"/>
          <p:cNvSpPr txBox="1"/>
          <p:nvPr/>
        </p:nvSpPr>
        <p:spPr>
          <a:xfrm>
            <a:off x="1115616" y="2132856"/>
            <a:ext cx="7056784" cy="2308324"/>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 </a:t>
            </a:r>
            <a:r>
              <a:rPr lang="pl-PL" dirty="0" err="1">
                <a:latin typeface="Calibri" panose="020F0502020204030204" pitchFamily="34" charset="0"/>
                <a:ea typeface="Calibri" panose="020F0502020204030204" pitchFamily="34" charset="0"/>
                <a:cs typeface="Calibri" panose="020F0502020204030204" pitchFamily="34" charset="0"/>
              </a:rPr>
              <a:t>Section</a:t>
            </a:r>
            <a:r>
              <a:rPr lang="pl-PL"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11 of the Regulation of the Minister of Economy and </a:t>
            </a:r>
            <a:r>
              <a:rPr lang="en-US" dirty="0" err="1">
                <a:latin typeface="Calibri" panose="020F0502020204030204" pitchFamily="34" charset="0"/>
                <a:ea typeface="Calibri" panose="020F0502020204030204" pitchFamily="34" charset="0"/>
                <a:cs typeface="Calibri" panose="020F0502020204030204" pitchFamily="34" charset="0"/>
              </a:rPr>
              <a:t>Labour</a:t>
            </a:r>
            <a:r>
              <a:rPr lang="en-US" dirty="0">
                <a:latin typeface="Calibri" panose="020F0502020204030204" pitchFamily="34" charset="0"/>
                <a:ea typeface="Calibri" panose="020F0502020204030204" pitchFamily="34" charset="0"/>
                <a:cs typeface="Calibri" panose="020F0502020204030204" pitchFamily="34" charset="0"/>
              </a:rPr>
              <a:t> of 27 July 2004 on training in the field of occupational health and safety</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(Journal of Laws of 2004, No. 180, item 1860, as amended) specifies who should </a:t>
            </a:r>
            <a:r>
              <a:rPr lang="pl-PL" dirty="0" err="1">
                <a:latin typeface="Calibri" panose="020F0502020204030204" pitchFamily="34" charset="0"/>
                <a:ea typeface="Calibri" panose="020F0502020204030204" pitchFamily="34" charset="0"/>
                <a:cs typeface="Calibri" panose="020F0502020204030204" pitchFamily="34" charset="0"/>
              </a:rPr>
              <a:t>provide</a:t>
            </a:r>
            <a:r>
              <a:rPr lang="pl-PL"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job-specific instruction </a:t>
            </a:r>
            <a:r>
              <a:rPr lang="pl-PL" dirty="0">
                <a:latin typeface="Calibri" panose="020F0502020204030204" pitchFamily="34" charset="0"/>
                <a:ea typeface="Calibri" panose="020F0502020204030204" pitchFamily="34" charset="0"/>
                <a:cs typeface="Calibri" panose="020F0502020204030204" pitchFamily="34" charset="0"/>
              </a:rPr>
              <a:t>to </a:t>
            </a:r>
            <a:r>
              <a:rPr lang="en-US" dirty="0">
                <a:latin typeface="Calibri" panose="020F0502020204030204" pitchFamily="34" charset="0"/>
                <a:ea typeface="Calibri" panose="020F0502020204030204" pitchFamily="34" charset="0"/>
                <a:cs typeface="Calibri" panose="020F0502020204030204" pitchFamily="34" charset="0"/>
              </a:rPr>
              <a:t>a newly hired employee.</a:t>
            </a:r>
          </a:p>
          <a:p>
            <a:endParaRPr lang="pl-PL"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The employer or a designated supervisor conducts job-specific</a:t>
            </a:r>
            <a:r>
              <a:rPr lang="pl-PL" dirty="0">
                <a:latin typeface="Calibri" panose="020F0502020204030204" pitchFamily="34" charset="0"/>
                <a:ea typeface="Calibri" panose="020F0502020204030204" pitchFamily="34" charset="0"/>
                <a:cs typeface="Calibri" panose="020F0502020204030204" pitchFamily="34" charset="0"/>
              </a:rPr>
              <a:t>.</a:t>
            </a:r>
            <a:r>
              <a:rPr lang="en-GB"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It is essential that </a:t>
            </a:r>
            <a:r>
              <a:rPr lang="pl-PL" dirty="0" err="1">
                <a:latin typeface="Calibri" panose="020F0502020204030204" pitchFamily="34" charset="0"/>
                <a:ea typeface="Calibri" panose="020F0502020204030204" pitchFamily="34" charset="0"/>
                <a:cs typeface="Calibri" panose="020F0502020204030204" pitchFamily="34" charset="0"/>
              </a:rPr>
              <a:t>this</a:t>
            </a:r>
            <a:r>
              <a:rPr lang="en-US" dirty="0">
                <a:latin typeface="Calibri" panose="020F0502020204030204" pitchFamily="34" charset="0"/>
                <a:ea typeface="Calibri" panose="020F0502020204030204" pitchFamily="34" charset="0"/>
                <a:cs typeface="Calibri" panose="020F0502020204030204" pitchFamily="34" charset="0"/>
              </a:rPr>
              <a:t> person has the appropriate qualifications and professional experience. </a:t>
            </a:r>
            <a:r>
              <a:rPr lang="pl-PL" dirty="0">
                <a:latin typeface="Calibri" panose="020F0502020204030204" pitchFamily="34" charset="0"/>
                <a:ea typeface="Calibri" panose="020F0502020204030204" pitchFamily="34" charset="0"/>
                <a:cs typeface="Calibri" panose="020F0502020204030204" pitchFamily="34" charset="0"/>
              </a:rPr>
              <a:t>T</a:t>
            </a:r>
            <a:r>
              <a:rPr lang="en-US" dirty="0">
                <a:latin typeface="Calibri" panose="020F0502020204030204" pitchFamily="34" charset="0"/>
                <a:ea typeface="Calibri" panose="020F0502020204030204" pitchFamily="34" charset="0"/>
                <a:cs typeface="Calibri" panose="020F0502020204030204" pitchFamily="34" charset="0"/>
              </a:rPr>
              <a:t>his training </a:t>
            </a:r>
            <a:r>
              <a:rPr lang="en-US" strike="sngStrike" dirty="0">
                <a:latin typeface="Calibri" panose="020F0502020204030204" pitchFamily="34" charset="0"/>
                <a:ea typeface="Calibri" panose="020F0502020204030204" pitchFamily="34" charset="0"/>
                <a:cs typeface="Calibri" panose="020F0502020204030204" pitchFamily="34" charset="0"/>
              </a:rPr>
              <a:t>is</a:t>
            </a:r>
            <a:r>
              <a:rPr lang="en-US" dirty="0">
                <a:latin typeface="Calibri" panose="020F0502020204030204" pitchFamily="34" charset="0"/>
                <a:ea typeface="Calibri" panose="020F0502020204030204" pitchFamily="34" charset="0"/>
                <a:cs typeface="Calibri" panose="020F0502020204030204" pitchFamily="34" charset="0"/>
              </a:rPr>
              <a:t> </a:t>
            </a:r>
            <a:r>
              <a:rPr lang="pl-PL" dirty="0" err="1">
                <a:latin typeface="Calibri" panose="020F0502020204030204" pitchFamily="34" charset="0"/>
                <a:ea typeface="Calibri" panose="020F0502020204030204" pitchFamily="34" charset="0"/>
                <a:cs typeface="Calibri" panose="020F0502020204030204" pitchFamily="34" charset="0"/>
              </a:rPr>
              <a:t>lasts</a:t>
            </a:r>
            <a:r>
              <a:rPr lang="pl-PL"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8 hours.</a:t>
            </a:r>
          </a:p>
        </p:txBody>
      </p:sp>
      <p:pic>
        <p:nvPicPr>
          <p:cNvPr id="5" name="Picture 3" descr="Z:\! OBSLUGA B H P\!!!  F I R M Y\001 PLOCK\BIBBy - Kutno\PLS Kutno\materiały do szkolenia wstępnego\man_teacher_book_point_400_clr_12610.png">
            <a:extLst>
              <a:ext uri="{FF2B5EF4-FFF2-40B4-BE49-F238E27FC236}">
                <a16:creationId xmlns:a16="http://schemas.microsoft.com/office/drawing/2014/main" id="{F8CA77FF-E162-4A71-9EB9-E67CBB18FA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4610995"/>
            <a:ext cx="854745" cy="1243266"/>
          </a:xfrm>
          <a:prstGeom prst="rect">
            <a:avLst/>
          </a:prstGeom>
          <a:noFill/>
          <a:extLst>
            <a:ext uri="{909E8E84-426E-40DD-AFC4-6F175D3DCCD1}">
              <a14:hiddenFill xmlns:a14="http://schemas.microsoft.com/office/drawing/2010/main">
                <a:solidFill>
                  <a:srgbClr val="FFFFFF"/>
                </a:solidFill>
              </a14:hiddenFill>
            </a:ext>
          </a:extLst>
        </p:spPr>
      </p:pic>
      <p:pic>
        <p:nvPicPr>
          <p:cNvPr id="6" name="Obraz 5">
            <a:extLst>
              <a:ext uri="{FF2B5EF4-FFF2-40B4-BE49-F238E27FC236}">
                <a16:creationId xmlns:a16="http://schemas.microsoft.com/office/drawing/2014/main" id="{80819AA0-7B16-4109-9A02-B0BB873C6F7A}"/>
              </a:ext>
            </a:extLst>
          </p:cNvPr>
          <p:cNvPicPr>
            <a:picLocks noChangeAspect="1"/>
          </p:cNvPicPr>
          <p:nvPr/>
        </p:nvPicPr>
        <p:blipFill>
          <a:blip r:embed="rId3" cstate="print"/>
          <a:stretch>
            <a:fillRect/>
          </a:stretch>
        </p:blipFill>
        <p:spPr>
          <a:xfrm>
            <a:off x="7092280" y="4941168"/>
            <a:ext cx="409623" cy="726937"/>
          </a:xfrm>
          <a:prstGeom prst="rect">
            <a:avLst/>
          </a:prstGeom>
        </p:spPr>
      </p:pic>
    </p:spTree>
    <p:extLst>
      <p:ext uri="{BB962C8B-B14F-4D97-AF65-F5344CB8AC3E}">
        <p14:creationId xmlns:p14="http://schemas.microsoft.com/office/powerpoint/2010/main" val="3728716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a:latin typeface="Calibri" panose="020F0502020204030204" pitchFamily="34" charset="0"/>
                <a:ea typeface="Calibri" panose="020F0502020204030204" pitchFamily="34" charset="0"/>
                <a:cs typeface="Calibri" panose="020F0502020204030204" pitchFamily="34" charset="0"/>
              </a:rPr>
              <a:t>Instruktaż stanowiskowy</a:t>
            </a:r>
          </a:p>
        </p:txBody>
      </p:sp>
      <p:sp>
        <p:nvSpPr>
          <p:cNvPr id="4" name="pole tekstowe 3"/>
          <p:cNvSpPr txBox="1"/>
          <p:nvPr/>
        </p:nvSpPr>
        <p:spPr>
          <a:xfrm>
            <a:off x="1259632" y="1916832"/>
            <a:ext cx="7056784" cy="3970318"/>
          </a:xfrm>
          <a:prstGeom prst="rect">
            <a:avLst/>
          </a:prstGeom>
          <a:noFill/>
        </p:spPr>
        <p:txBody>
          <a:bodyPr wrap="square" rtlCol="0">
            <a:spAutoFit/>
          </a:bodyPr>
          <a:lstStyle/>
          <a:p>
            <a:r>
              <a:rPr lang="pl-PL" dirty="0">
                <a:latin typeface="Calibri" panose="020F0502020204030204" pitchFamily="34" charset="0"/>
              </a:rPr>
              <a:t>Instruktaż stanowiskowy powinien obejmować następujące etapy:</a:t>
            </a:r>
          </a:p>
          <a:p>
            <a:pPr marL="342900" indent="-342900">
              <a:buAutoNum type="arabicPeriod"/>
            </a:pPr>
            <a:r>
              <a:rPr lang="pl-PL" dirty="0">
                <a:latin typeface="Calibri" panose="020F0502020204030204" pitchFamily="34" charset="0"/>
              </a:rPr>
              <a:t>Rozmowę wstępną instruktora z pracownikiem (np. przełożony pracownika, kierownik działu, itp.)</a:t>
            </a:r>
          </a:p>
          <a:p>
            <a:pPr marL="342900" indent="-342900">
              <a:buAutoNum type="arabicPeriod"/>
            </a:pPr>
            <a:r>
              <a:rPr lang="pl-PL" dirty="0">
                <a:latin typeface="Calibri" panose="020F0502020204030204" pitchFamily="34" charset="0"/>
              </a:rPr>
              <a:t>Pokaz i objaśnienie przez instruktora wszystkich czynności, jakie ma wykonywać pracownik na stanowisku pracy z zachowaniem bezpiecznych metod pracy.</a:t>
            </a:r>
          </a:p>
          <a:p>
            <a:pPr marL="342900" indent="-342900">
              <a:buAutoNum type="arabicPeriod"/>
            </a:pPr>
            <a:r>
              <a:rPr lang="pl-PL" dirty="0">
                <a:latin typeface="Calibri" panose="020F0502020204030204" pitchFamily="34" charset="0"/>
              </a:rPr>
              <a:t>Próbne wykonanie czynności przez pracownika i ewentualna ich korekta przez instruktora.</a:t>
            </a:r>
          </a:p>
          <a:p>
            <a:pPr marL="342900" indent="-342900">
              <a:buAutoNum type="arabicPeriod"/>
            </a:pPr>
            <a:r>
              <a:rPr lang="pl-PL" dirty="0">
                <a:latin typeface="Calibri" panose="020F0502020204030204" pitchFamily="34" charset="0"/>
              </a:rPr>
              <a:t>Samodzielną pracę pracownika pod nadzorem instruktora.</a:t>
            </a:r>
          </a:p>
          <a:p>
            <a:endParaRPr lang="pl-PL" dirty="0">
              <a:latin typeface="Calibri" panose="020F0502020204030204" pitchFamily="34" charset="0"/>
            </a:endParaRPr>
          </a:p>
          <a:p>
            <a:r>
              <a:rPr lang="pl-PL" dirty="0">
                <a:latin typeface="Calibri" panose="020F0502020204030204" pitchFamily="34" charset="0"/>
              </a:rPr>
              <a:t>Instruktaż stanowiskowy powinien być zakończony sprawdzianem wiadomości z zakresu bezpiecznego wykonywania pracy. Pozytywne zdanie takiego sprawdzianu stanowi podstawę do dopuszczenia pracownika do pracy na określonym stanowisku.</a:t>
            </a:r>
          </a:p>
        </p:txBody>
      </p:sp>
    </p:spTree>
    <p:extLst>
      <p:ext uri="{BB962C8B-B14F-4D97-AF65-F5344CB8AC3E}">
        <p14:creationId xmlns:p14="http://schemas.microsoft.com/office/powerpoint/2010/main" val="3901254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4000" b="1" dirty="0">
                <a:latin typeface="Calibri" panose="020F0502020204030204" pitchFamily="34" charset="0"/>
                <a:ea typeface="Calibri" panose="020F0502020204030204" pitchFamily="34" charset="0"/>
                <a:cs typeface="Calibri" panose="020F0502020204030204" pitchFamily="34" charset="0"/>
              </a:rPr>
              <a:t>Job-</a:t>
            </a:r>
            <a:r>
              <a:rPr lang="pl-PL" sz="4000" b="1" dirty="0" err="1">
                <a:latin typeface="Calibri" panose="020F0502020204030204" pitchFamily="34" charset="0"/>
                <a:ea typeface="Calibri" panose="020F0502020204030204" pitchFamily="34" charset="0"/>
                <a:cs typeface="Calibri" panose="020F0502020204030204" pitchFamily="34" charset="0"/>
              </a:rPr>
              <a:t>specific</a:t>
            </a:r>
            <a:r>
              <a:rPr lang="pl-PL" sz="4000" b="1" dirty="0">
                <a:latin typeface="Calibri" panose="020F0502020204030204" pitchFamily="34" charset="0"/>
                <a:ea typeface="Calibri" panose="020F0502020204030204" pitchFamily="34" charset="0"/>
                <a:cs typeface="Calibri" panose="020F0502020204030204" pitchFamily="34" charset="0"/>
              </a:rPr>
              <a:t> </a:t>
            </a:r>
            <a:r>
              <a:rPr lang="pl-PL" sz="4000" b="1" dirty="0" err="1">
                <a:latin typeface="Calibri" panose="020F0502020204030204" pitchFamily="34" charset="0"/>
                <a:ea typeface="Calibri" panose="020F0502020204030204" pitchFamily="34" charset="0"/>
                <a:cs typeface="Calibri" panose="020F0502020204030204" pitchFamily="34" charset="0"/>
              </a:rPr>
              <a:t>instruction</a:t>
            </a:r>
            <a:br>
              <a:rPr lang="pl-PL" sz="4000" b="1" dirty="0">
                <a:latin typeface="Calibri" panose="020F0502020204030204" pitchFamily="34" charset="0"/>
                <a:ea typeface="Calibri" panose="020F0502020204030204" pitchFamily="34" charset="0"/>
                <a:cs typeface="Calibri" panose="020F0502020204030204" pitchFamily="34" charset="0"/>
              </a:rPr>
            </a:br>
            <a:endParaRPr lang="pl-PL" sz="4000" b="1" strike="sngStrike"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pole tekstowe 3"/>
          <p:cNvSpPr txBox="1"/>
          <p:nvPr/>
        </p:nvSpPr>
        <p:spPr>
          <a:xfrm>
            <a:off x="857224" y="1571612"/>
            <a:ext cx="7172300" cy="4247317"/>
          </a:xfrm>
          <a:prstGeom prst="rect">
            <a:avLst/>
          </a:prstGeom>
          <a:noFill/>
        </p:spPr>
        <p:txBody>
          <a:bodyPr wrap="square" rtlCol="0">
            <a:spAutoFit/>
          </a:bodyPr>
          <a:lstStyle/>
          <a:p>
            <a:endParaRPr lang="pl-PL" b="1" dirty="0"/>
          </a:p>
          <a:p>
            <a:r>
              <a:rPr lang="pl-PL" b="1" dirty="0">
                <a:latin typeface="Calibri" panose="020F0502020204030204" pitchFamily="34" charset="0"/>
                <a:ea typeface="Calibri" panose="020F0502020204030204" pitchFamily="34" charset="0"/>
                <a:cs typeface="Calibri" panose="020F0502020204030204" pitchFamily="34" charset="0"/>
              </a:rPr>
              <a:t>J</a:t>
            </a:r>
            <a:r>
              <a:rPr lang="en-US" b="1" dirty="0">
                <a:latin typeface="Calibri" panose="020F0502020204030204" pitchFamily="34" charset="0"/>
                <a:ea typeface="Calibri" panose="020F0502020204030204" pitchFamily="34" charset="0"/>
                <a:cs typeface="Calibri" panose="020F0502020204030204" pitchFamily="34" charset="0"/>
              </a:rPr>
              <a:t>ob-specific instruction should </a:t>
            </a:r>
            <a:r>
              <a:rPr lang="pl-PL" b="1" dirty="0" err="1">
                <a:latin typeface="Calibri" panose="020F0502020204030204" pitchFamily="34" charset="0"/>
                <a:ea typeface="Calibri" panose="020F0502020204030204" pitchFamily="34" charset="0"/>
                <a:cs typeface="Calibri" panose="020F0502020204030204" pitchFamily="34" charset="0"/>
              </a:rPr>
              <a:t>cover</a:t>
            </a:r>
            <a:r>
              <a:rPr lang="pl-PL" b="1" dirty="0">
                <a:latin typeface="Calibri" panose="020F0502020204030204" pitchFamily="34" charset="0"/>
                <a:ea typeface="Calibri" panose="020F0502020204030204" pitchFamily="34" charset="0"/>
                <a:cs typeface="Calibri" panose="020F0502020204030204" pitchFamily="34" charset="0"/>
              </a:rPr>
              <a:t> </a:t>
            </a:r>
            <a:r>
              <a:rPr lang="en-US" b="1" dirty="0">
                <a:latin typeface="Calibri" panose="020F0502020204030204" pitchFamily="34" charset="0"/>
                <a:ea typeface="Calibri" panose="020F0502020204030204" pitchFamily="34" charset="0"/>
                <a:cs typeface="Calibri" panose="020F0502020204030204" pitchFamily="34" charset="0"/>
              </a:rPr>
              <a:t>the following stages:</a:t>
            </a:r>
            <a:endParaRPr lang="pl-PL" b="1"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pl-PL"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An introductory conversation between the instructor and the employee (e.g.</a:t>
            </a:r>
            <a:r>
              <a:rPr lang="pl-PL" dirty="0">
                <a:latin typeface="Calibri" panose="020F0502020204030204" pitchFamily="34" charset="0"/>
                <a:ea typeface="Calibri" panose="020F0502020204030204" pitchFamily="34" charset="0"/>
                <a:cs typeface="Calibri" panose="020F0502020204030204" pitchFamily="34" charset="0"/>
              </a:rPr>
              <a:t>,</a:t>
            </a:r>
            <a:r>
              <a:rPr lang="en-US" dirty="0">
                <a:latin typeface="Calibri" panose="020F0502020204030204" pitchFamily="34" charset="0"/>
                <a:ea typeface="Calibri" panose="020F0502020204030204" pitchFamily="34" charset="0"/>
                <a:cs typeface="Calibri" panose="020F0502020204030204" pitchFamily="34" charset="0"/>
              </a:rPr>
              <a:t> the</a:t>
            </a:r>
            <a:r>
              <a:rPr lang="pl-PL" dirty="0" err="1">
                <a:latin typeface="Calibri" panose="020F0502020204030204" pitchFamily="34" charset="0"/>
                <a:ea typeface="Calibri" panose="020F0502020204030204" pitchFamily="34" charset="0"/>
                <a:cs typeface="Calibri" panose="020F0502020204030204" pitchFamily="34" charset="0"/>
              </a:rPr>
              <a:t>ir</a:t>
            </a:r>
            <a:r>
              <a:rPr lang="en-US" dirty="0">
                <a:latin typeface="Calibri" panose="020F0502020204030204" pitchFamily="34" charset="0"/>
                <a:ea typeface="Calibri" panose="020F0502020204030204" pitchFamily="34" charset="0"/>
                <a:cs typeface="Calibri" panose="020F0502020204030204" pitchFamily="34" charset="0"/>
              </a:rPr>
              <a:t> supervisor</a:t>
            </a:r>
            <a:r>
              <a:rPr lang="en-US" u="sng" dirty="0">
                <a:latin typeface="Calibri" panose="020F0502020204030204" pitchFamily="34" charset="0"/>
                <a:ea typeface="Calibri" panose="020F0502020204030204" pitchFamily="34" charset="0"/>
                <a:cs typeface="Calibri" panose="020F0502020204030204" pitchFamily="34" charset="0"/>
              </a:rPr>
              <a:t>,</a:t>
            </a:r>
            <a:r>
              <a:rPr lang="en-US" dirty="0">
                <a:latin typeface="Calibri" panose="020F0502020204030204" pitchFamily="34" charset="0"/>
                <a:ea typeface="Calibri" panose="020F0502020204030204" pitchFamily="34" charset="0"/>
                <a:cs typeface="Calibri" panose="020F0502020204030204" pitchFamily="34" charset="0"/>
              </a:rPr>
              <a:t> </a:t>
            </a:r>
            <a:r>
              <a:rPr lang="pl-PL" dirty="0" err="1">
                <a:latin typeface="Calibri" panose="020F0502020204030204" pitchFamily="34" charset="0"/>
                <a:ea typeface="Calibri" panose="020F0502020204030204" pitchFamily="34" charset="0"/>
                <a:cs typeface="Calibri" panose="020F0502020204030204" pitchFamily="34" charset="0"/>
              </a:rPr>
              <a:t>or</a:t>
            </a:r>
            <a:r>
              <a:rPr lang="pl-PL"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department manager, etc.)</a:t>
            </a:r>
            <a:r>
              <a:rPr lang="pl-PL" dirty="0">
                <a:latin typeface="Calibri" panose="020F0502020204030204" pitchFamily="34" charset="0"/>
                <a:ea typeface="Calibri" panose="020F0502020204030204" pitchFamily="34" charset="0"/>
                <a:cs typeface="Calibri" panose="020F0502020204030204" pitchFamily="34" charset="0"/>
              </a:rPr>
              <a:t>.</a:t>
            </a:r>
            <a:endParaRPr lang="en-US"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pl-PL"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A demonstration and explanation by the instructor of all </a:t>
            </a:r>
            <a:r>
              <a:rPr lang="pl-PL" dirty="0" err="1">
                <a:latin typeface="Calibri" panose="020F0502020204030204" pitchFamily="34" charset="0"/>
                <a:ea typeface="Calibri" panose="020F0502020204030204" pitchFamily="34" charset="0"/>
                <a:cs typeface="Calibri" panose="020F0502020204030204" pitchFamily="34" charset="0"/>
              </a:rPr>
              <a:t>the</a:t>
            </a:r>
            <a:r>
              <a:rPr lang="pl-PL"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tasks </a:t>
            </a:r>
            <a:r>
              <a:rPr lang="pl-PL" dirty="0" err="1">
                <a:latin typeface="Calibri" panose="020F0502020204030204" pitchFamily="34" charset="0"/>
                <a:ea typeface="Calibri" panose="020F0502020204030204" pitchFamily="34" charset="0"/>
                <a:cs typeface="Calibri" panose="020F0502020204030204" pitchFamily="34" charset="0"/>
              </a:rPr>
              <a:t>that</a:t>
            </a:r>
            <a:r>
              <a:rPr lang="pl-PL"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the employee is to perform at the workstation, using safe working methods</a:t>
            </a:r>
            <a:r>
              <a:rPr lang="pl-PL" dirty="0">
                <a:latin typeface="Calibri" panose="020F0502020204030204" pitchFamily="34" charset="0"/>
                <a:ea typeface="Calibri" panose="020F0502020204030204" pitchFamily="34" charset="0"/>
                <a:cs typeface="Calibri" panose="020F0502020204030204" pitchFamily="34" charset="0"/>
              </a:rPr>
              <a:t>.</a:t>
            </a:r>
            <a:endParaRPr lang="en-US"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pl-PL" dirty="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The employee will work independently under the instructor's supervision</a:t>
            </a:r>
            <a:r>
              <a:rPr lang="pl-PL" dirty="0">
                <a:latin typeface="Calibri" panose="020F0502020204030204" pitchFamily="34" charset="0"/>
                <a:ea typeface="Calibri" panose="020F0502020204030204" pitchFamily="34" charset="0"/>
                <a:cs typeface="Calibri" panose="020F0502020204030204" pitchFamily="34" charset="0"/>
              </a:rPr>
              <a:t>,</a:t>
            </a:r>
          </a:p>
          <a:p>
            <a:pPr>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The employee performs the tasks, and the instructor makes corrections if necessary</a:t>
            </a:r>
            <a:r>
              <a:rPr lang="pl-PL" dirty="0">
                <a:latin typeface="Calibri" panose="020F0502020204030204" pitchFamily="34" charset="0"/>
                <a:ea typeface="Calibri" panose="020F0502020204030204" pitchFamily="34" charset="0"/>
                <a:cs typeface="Calibri" panose="020F0502020204030204" pitchFamily="34" charset="0"/>
              </a:rPr>
              <a:t>.</a:t>
            </a:r>
          </a:p>
          <a:p>
            <a:r>
              <a:rPr lang="en-GB" dirty="0">
                <a:latin typeface="Calibri" panose="020F0502020204030204" pitchFamily="34" charset="0"/>
                <a:ea typeface="Calibri" panose="020F0502020204030204" pitchFamily="34" charset="0"/>
                <a:cs typeface="Calibri" panose="020F0502020204030204" pitchFamily="34" charset="0"/>
              </a:rPr>
              <a:t>The job briefing should be followed by a test on safe working practices. Successful completion of such a test is the basis for allowing an employee to work in a particular position.</a:t>
            </a:r>
            <a:endParaRPr lang="en-US" dirty="0">
              <a:latin typeface="Calibri" panose="020F0502020204030204" pitchFamily="34" charset="0"/>
              <a:ea typeface="Calibri" panose="020F0502020204030204" pitchFamily="34" charset="0"/>
              <a:cs typeface="Calibri" panose="020F0502020204030204" pitchFamily="34" charset="0"/>
            </a:endParaRPr>
          </a:p>
          <a:p>
            <a:endParaRPr lang="pl-PL" dirty="0"/>
          </a:p>
        </p:txBody>
      </p:sp>
    </p:spTree>
    <p:extLst>
      <p:ext uri="{BB962C8B-B14F-4D97-AF65-F5344CB8AC3E}">
        <p14:creationId xmlns:p14="http://schemas.microsoft.com/office/powerpoint/2010/main" val="3151100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4000" b="1" dirty="0">
                <a:latin typeface="Calibri" panose="020F0502020204030204" pitchFamily="34" charset="0"/>
                <a:ea typeface="Calibri" panose="020F0502020204030204" pitchFamily="34" charset="0"/>
                <a:cs typeface="Calibri" panose="020F0502020204030204" pitchFamily="34" charset="0"/>
              </a:rPr>
              <a:t>Ogólna klasyfikacja czynników szkodliwych</a:t>
            </a:r>
          </a:p>
        </p:txBody>
      </p:sp>
      <p:sp>
        <p:nvSpPr>
          <p:cNvPr id="4" name="pole tekstowe 3"/>
          <p:cNvSpPr txBox="1"/>
          <p:nvPr/>
        </p:nvSpPr>
        <p:spPr>
          <a:xfrm>
            <a:off x="1115616" y="1916832"/>
            <a:ext cx="7056784" cy="4247317"/>
          </a:xfrm>
          <a:prstGeom prst="rect">
            <a:avLst/>
          </a:prstGeom>
          <a:noFill/>
        </p:spPr>
        <p:txBody>
          <a:bodyPr wrap="square" rtlCol="0">
            <a:spAutoFit/>
          </a:bodyPr>
          <a:lstStyle/>
          <a:p>
            <a:pPr algn="ctr"/>
            <a:endParaRPr lang="pl-PL" dirty="0">
              <a:latin typeface="Calibri" panose="020F0502020204030204" pitchFamily="34" charset="0"/>
            </a:endParaRPr>
          </a:p>
          <a:p>
            <a:pPr algn="ctr"/>
            <a:r>
              <a:rPr lang="pl-PL" b="1" dirty="0">
                <a:latin typeface="Calibri" panose="020F0502020204030204" pitchFamily="34" charset="0"/>
              </a:rPr>
              <a:t>Czynniki środowiska </a:t>
            </a:r>
            <a:r>
              <a:rPr lang="pl-PL" dirty="0">
                <a:latin typeface="Calibri" panose="020F0502020204030204" pitchFamily="34" charset="0"/>
              </a:rPr>
              <a:t>można podzielić ze względu na stopień szkodliwości na:</a:t>
            </a:r>
          </a:p>
          <a:p>
            <a:pPr algn="just"/>
            <a:endParaRPr lang="pl-PL" b="1" dirty="0">
              <a:latin typeface="Calibri" panose="020F0502020204030204" pitchFamily="34" charset="0"/>
            </a:endParaRPr>
          </a:p>
          <a:p>
            <a:pPr marL="285750" indent="-285750" algn="just">
              <a:buFont typeface="Arial" panose="020B0604020202020204" pitchFamily="34" charset="0"/>
              <a:buChar char="•"/>
            </a:pPr>
            <a:r>
              <a:rPr lang="pl-PL" b="1" dirty="0">
                <a:latin typeface="Calibri" panose="020F0502020204030204" pitchFamily="34" charset="0"/>
              </a:rPr>
              <a:t>Czynniki niebezpieczne </a:t>
            </a:r>
            <a:r>
              <a:rPr lang="pl-PL" dirty="0">
                <a:latin typeface="Calibri" panose="020F0502020204030204" pitchFamily="34" charset="0"/>
              </a:rPr>
              <a:t>– czynniki, których oddziaływanie  może prowadzić do urazu lub innego istotnego natychmiastowego pogorszenia stanu zdrowia człowieka bądź śmierć.</a:t>
            </a:r>
          </a:p>
          <a:p>
            <a:pPr marL="285750" indent="-285750" algn="just">
              <a:buFont typeface="Arial" panose="020B0604020202020204" pitchFamily="34" charset="0"/>
              <a:buChar char="•"/>
            </a:pPr>
            <a:endParaRPr lang="pl-PL" dirty="0">
              <a:latin typeface="Calibri" panose="020F0502020204030204" pitchFamily="34" charset="0"/>
            </a:endParaRPr>
          </a:p>
          <a:p>
            <a:pPr marL="285750" indent="-285750" algn="just">
              <a:buFont typeface="Arial" panose="020B0604020202020204" pitchFamily="34" charset="0"/>
              <a:buChar char="•"/>
            </a:pPr>
            <a:r>
              <a:rPr lang="pl-PL" b="1" dirty="0">
                <a:latin typeface="Calibri" panose="020F0502020204030204" pitchFamily="34" charset="0"/>
              </a:rPr>
              <a:t>Czynniki szkodliwe </a:t>
            </a:r>
            <a:r>
              <a:rPr lang="pl-PL" dirty="0">
                <a:latin typeface="Calibri" panose="020F0502020204030204" pitchFamily="34" charset="0"/>
              </a:rPr>
              <a:t>– czynniki, których oddziaływanie może prowadzić do pogorszenia stanu zdrowia człowieka w dłuższym czasie oddziaływania (ekspozycji).</a:t>
            </a:r>
          </a:p>
          <a:p>
            <a:pPr marL="285750" indent="-285750" algn="just">
              <a:buFont typeface="Arial" panose="020B0604020202020204" pitchFamily="34" charset="0"/>
              <a:buChar char="•"/>
            </a:pPr>
            <a:endParaRPr lang="pl-PL" dirty="0">
              <a:latin typeface="Calibri" panose="020F0502020204030204" pitchFamily="34" charset="0"/>
            </a:endParaRPr>
          </a:p>
          <a:p>
            <a:pPr marL="285750" indent="-285750" algn="just">
              <a:buFont typeface="Arial" panose="020B0604020202020204" pitchFamily="34" charset="0"/>
              <a:buChar char="•"/>
            </a:pPr>
            <a:r>
              <a:rPr lang="pl-PL" b="1" dirty="0">
                <a:latin typeface="Calibri" panose="020F0502020204030204" pitchFamily="34" charset="0"/>
              </a:rPr>
              <a:t>Czynniki uciążliwe </a:t>
            </a:r>
            <a:r>
              <a:rPr lang="pl-PL" dirty="0">
                <a:latin typeface="Calibri" panose="020F0502020204030204" pitchFamily="34" charset="0"/>
              </a:rPr>
              <a:t>– czynniki, które nie stanowią zagrożenia dla życia lub zdrowia człowieka, lecz utrudniają.</a:t>
            </a:r>
          </a:p>
          <a:p>
            <a:endParaRPr lang="pl-PL" dirty="0">
              <a:latin typeface="Calibri" panose="020F0502020204030204" pitchFamily="34" charset="0"/>
            </a:endParaRP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5517232"/>
            <a:ext cx="1046208" cy="790933"/>
          </a:xfrm>
          <a:prstGeom prst="rect">
            <a:avLst/>
          </a:prstGeom>
        </p:spPr>
      </p:pic>
    </p:spTree>
    <p:extLst>
      <p:ext uri="{BB962C8B-B14F-4D97-AF65-F5344CB8AC3E}">
        <p14:creationId xmlns:p14="http://schemas.microsoft.com/office/powerpoint/2010/main" val="316269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General classification of harmful factors</a:t>
            </a:r>
            <a:endParaRPr lang="pl-PL" sz="32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pole tekstowe 3"/>
          <p:cNvSpPr txBox="1"/>
          <p:nvPr/>
        </p:nvSpPr>
        <p:spPr>
          <a:xfrm>
            <a:off x="1142976" y="1928802"/>
            <a:ext cx="7056784" cy="3416320"/>
          </a:xfrm>
          <a:prstGeom prst="rect">
            <a:avLst/>
          </a:prstGeom>
          <a:noFill/>
        </p:spPr>
        <p:txBody>
          <a:bodyPr wrap="square" rtlCol="0">
            <a:spAutoFit/>
          </a:bodyPr>
          <a:lstStyle/>
          <a:p>
            <a:pPr algn="ctr"/>
            <a:endParaRPr lang="pl-PL" b="1" dirty="0"/>
          </a:p>
          <a:p>
            <a:pPr algn="ctr"/>
            <a:r>
              <a:rPr lang="en-US" b="1" dirty="0">
                <a:latin typeface="Calibri" panose="020F0502020204030204" pitchFamily="34" charset="0"/>
                <a:ea typeface="Calibri" panose="020F0502020204030204" pitchFamily="34" charset="0"/>
                <a:cs typeface="Calibri" panose="020F0502020204030204" pitchFamily="34" charset="0"/>
              </a:rPr>
              <a:t>Environmental factors can be classified according to their degree of harmfulness </a:t>
            </a:r>
            <a:r>
              <a:rPr lang="pl-PL" b="1" dirty="0">
                <a:latin typeface="Calibri" panose="020F0502020204030204" pitchFamily="34" charset="0"/>
                <a:ea typeface="Calibri" panose="020F0502020204030204" pitchFamily="34" charset="0"/>
                <a:cs typeface="Calibri" panose="020F0502020204030204" pitchFamily="34" charset="0"/>
              </a:rPr>
              <a:t>as </a:t>
            </a:r>
            <a:r>
              <a:rPr lang="pl-PL" b="1" dirty="0" err="1">
                <a:latin typeface="Calibri" panose="020F0502020204030204" pitchFamily="34" charset="0"/>
                <a:ea typeface="Calibri" panose="020F0502020204030204" pitchFamily="34" charset="0"/>
                <a:cs typeface="Calibri" panose="020F0502020204030204" pitchFamily="34" charset="0"/>
              </a:rPr>
              <a:t>follows</a:t>
            </a:r>
            <a:r>
              <a:rPr lang="en-US" b="1" dirty="0">
                <a:latin typeface="Calibri" panose="020F0502020204030204" pitchFamily="34" charset="0"/>
                <a:ea typeface="Calibri" panose="020F0502020204030204" pitchFamily="34" charset="0"/>
                <a:cs typeface="Calibri" panose="020F0502020204030204" pitchFamily="34" charset="0"/>
              </a:rPr>
              <a:t>:</a:t>
            </a:r>
            <a:endParaRPr lang="pl-PL" b="1" dirty="0">
              <a:latin typeface="Calibri" panose="020F0502020204030204" pitchFamily="34" charset="0"/>
              <a:ea typeface="Calibri" panose="020F0502020204030204" pitchFamily="34" charset="0"/>
              <a:cs typeface="Calibri" panose="020F0502020204030204" pitchFamily="34" charset="0"/>
            </a:endParaRPr>
          </a:p>
          <a:p>
            <a:pPr algn="ctr"/>
            <a:endParaRPr lang="en-US"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Hazardous factors</a:t>
            </a:r>
            <a:r>
              <a:rPr lang="en-US" dirty="0">
                <a:latin typeface="Calibri" panose="020F0502020204030204" pitchFamily="34" charset="0"/>
                <a:ea typeface="Calibri" panose="020F0502020204030204" pitchFamily="34" charset="0"/>
                <a:cs typeface="Calibri" panose="020F0502020204030204" pitchFamily="34" charset="0"/>
              </a:rPr>
              <a:t> </a:t>
            </a:r>
            <a:r>
              <a:rPr lang="pl-PL" strike="sngStrike" dirty="0">
                <a:latin typeface="Calibri" panose="020F0502020204030204" pitchFamily="34" charset="0"/>
                <a:ea typeface="Calibri" panose="020F0502020204030204" pitchFamily="34" charset="0"/>
                <a:cs typeface="Calibri" panose="020F0502020204030204" pitchFamily="34" charset="0"/>
              </a:rPr>
              <a:t>- </a:t>
            </a:r>
            <a:r>
              <a:rPr lang="pl-PL" dirty="0" err="1">
                <a:latin typeface="Calibri" panose="020F0502020204030204" pitchFamily="34" charset="0"/>
                <a:ea typeface="Calibri" panose="020F0502020204030204" pitchFamily="34" charset="0"/>
                <a:cs typeface="Calibri" panose="020F0502020204030204" pitchFamily="34" charset="0"/>
              </a:rPr>
              <a:t>which</a:t>
            </a:r>
            <a:r>
              <a:rPr lang="pl-PL"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may lead to injury, other significant immediate deterioration  </a:t>
            </a:r>
            <a:r>
              <a:rPr lang="pl-PL" dirty="0" err="1">
                <a:latin typeface="Calibri" panose="020F0502020204030204" pitchFamily="34" charset="0"/>
                <a:ea typeface="Calibri" panose="020F0502020204030204" pitchFamily="34" charset="0"/>
                <a:cs typeface="Calibri" panose="020F0502020204030204" pitchFamily="34" charset="0"/>
              </a:rPr>
              <a:t>in</a:t>
            </a:r>
            <a:r>
              <a:rPr lang="pl-PL"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health, or death.</a:t>
            </a:r>
            <a:endParaRPr lang="pl-PL"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Nuisance factors</a:t>
            </a:r>
            <a:r>
              <a:rPr lang="en-US" dirty="0">
                <a:latin typeface="Calibri" panose="020F0502020204030204" pitchFamily="34" charset="0"/>
                <a:ea typeface="Calibri" panose="020F0502020204030204" pitchFamily="34" charset="0"/>
                <a:cs typeface="Calibri" panose="020F0502020204030204" pitchFamily="34" charset="0"/>
              </a:rPr>
              <a:t> </a:t>
            </a:r>
            <a:r>
              <a:rPr lang="pl-PL" strike="sngStrike" dirty="0">
                <a:latin typeface="Calibri" panose="020F0502020204030204" pitchFamily="34" charset="0"/>
                <a:ea typeface="Calibri" panose="020F0502020204030204" pitchFamily="34" charset="0"/>
                <a:cs typeface="Calibri" panose="020F0502020204030204" pitchFamily="34" charset="0"/>
              </a:rPr>
              <a:t>- </a:t>
            </a:r>
            <a:r>
              <a:rPr lang="pl-PL" dirty="0" err="1">
                <a:latin typeface="Calibri" panose="020F0502020204030204" pitchFamily="34" charset="0"/>
                <a:ea typeface="Calibri" panose="020F0502020204030204" pitchFamily="34" charset="0"/>
                <a:cs typeface="Calibri" panose="020F0502020204030204" pitchFamily="34" charset="0"/>
              </a:rPr>
              <a:t>are</a:t>
            </a:r>
            <a:r>
              <a:rPr lang="pl-PL" dirty="0">
                <a:latin typeface="Calibri" panose="020F0502020204030204" pitchFamily="34" charset="0"/>
                <a:ea typeface="Calibri" panose="020F0502020204030204" pitchFamily="34" charset="0"/>
                <a:cs typeface="Calibri" panose="020F0502020204030204" pitchFamily="34" charset="0"/>
              </a:rPr>
              <a:t> </a:t>
            </a:r>
            <a:r>
              <a:rPr lang="pl-PL" dirty="0" err="1">
                <a:latin typeface="Calibri" panose="020F0502020204030204" pitchFamily="34" charset="0"/>
                <a:ea typeface="Calibri" panose="020F0502020204030204" pitchFamily="34" charset="0"/>
                <a:cs typeface="Calibri" panose="020F0502020204030204" pitchFamily="34" charset="0"/>
              </a:rPr>
              <a:t>those</a:t>
            </a:r>
            <a:r>
              <a:rPr lang="pl-PL"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that do not pose a threat to life or health</a:t>
            </a:r>
            <a:r>
              <a:rPr lang="pl-PL" dirty="0">
                <a:latin typeface="Calibri" panose="020F0502020204030204" pitchFamily="34" charset="0"/>
                <a:ea typeface="Calibri" panose="020F0502020204030204" pitchFamily="34" charset="0"/>
                <a:cs typeface="Calibri" panose="020F0502020204030204" pitchFamily="34" charset="0"/>
              </a:rPr>
              <a:t>,</a:t>
            </a:r>
            <a:r>
              <a:rPr lang="en-US" dirty="0">
                <a:latin typeface="Calibri" panose="020F0502020204030204" pitchFamily="34" charset="0"/>
                <a:ea typeface="Calibri" panose="020F0502020204030204" pitchFamily="34" charset="0"/>
                <a:cs typeface="Calibri" panose="020F0502020204030204" pitchFamily="34" charset="0"/>
              </a:rPr>
              <a:t> but </a:t>
            </a:r>
            <a:r>
              <a:rPr lang="pl-PL" dirty="0" err="1">
                <a:latin typeface="Calibri" panose="020F0502020204030204" pitchFamily="34" charset="0"/>
                <a:ea typeface="Calibri" panose="020F0502020204030204" pitchFamily="34" charset="0"/>
                <a:cs typeface="Calibri" panose="020F0502020204030204" pitchFamily="34" charset="0"/>
              </a:rPr>
              <a:t>which</a:t>
            </a:r>
            <a:r>
              <a:rPr lang="pl-PL"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cause discomfort or difficulty.</a:t>
            </a:r>
            <a:endParaRPr lang="pl-PL"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Harmful factors</a:t>
            </a:r>
            <a:r>
              <a:rPr lang="en-US" dirty="0">
                <a:latin typeface="Calibri" panose="020F0502020204030204" pitchFamily="34" charset="0"/>
                <a:ea typeface="Calibri" panose="020F0502020204030204" pitchFamily="34" charset="0"/>
                <a:cs typeface="Calibri" panose="020F0502020204030204" pitchFamily="34" charset="0"/>
              </a:rPr>
              <a:t> </a:t>
            </a:r>
            <a:r>
              <a:rPr lang="pl-PL" dirty="0" err="1">
                <a:latin typeface="Calibri" panose="020F0502020204030204" pitchFamily="34" charset="0"/>
                <a:ea typeface="Calibri" panose="020F0502020204030204" pitchFamily="34" charset="0"/>
                <a:cs typeface="Calibri" panose="020F0502020204030204" pitchFamily="34" charset="0"/>
              </a:rPr>
              <a:t>are</a:t>
            </a:r>
            <a:r>
              <a:rPr lang="pl-PL" dirty="0">
                <a:latin typeface="Calibri" panose="020F0502020204030204" pitchFamily="34" charset="0"/>
                <a:ea typeface="Calibri" panose="020F0502020204030204" pitchFamily="34" charset="0"/>
                <a:cs typeface="Calibri" panose="020F0502020204030204" pitchFamily="34" charset="0"/>
              </a:rPr>
              <a:t> </a:t>
            </a:r>
            <a:r>
              <a:rPr lang="pl-PL" dirty="0" err="1">
                <a:latin typeface="Calibri" panose="020F0502020204030204" pitchFamily="34" charset="0"/>
                <a:ea typeface="Calibri" panose="020F0502020204030204" pitchFamily="34" charset="0"/>
                <a:cs typeface="Calibri" panose="020F0502020204030204" pitchFamily="34" charset="0"/>
              </a:rPr>
              <a:t>those</a:t>
            </a:r>
            <a:r>
              <a:rPr lang="pl-PL" dirty="0">
                <a:latin typeface="Calibri" panose="020F0502020204030204" pitchFamily="34" charset="0"/>
                <a:ea typeface="Calibri" panose="020F0502020204030204" pitchFamily="34" charset="0"/>
                <a:cs typeface="Calibri" panose="020F0502020204030204" pitchFamily="34" charset="0"/>
              </a:rPr>
              <a:t> </a:t>
            </a:r>
            <a:r>
              <a:rPr lang="pl-PL" dirty="0" err="1">
                <a:latin typeface="Calibri" panose="020F0502020204030204" pitchFamily="34" charset="0"/>
                <a:ea typeface="Calibri" panose="020F0502020204030204" pitchFamily="34" charset="0"/>
                <a:cs typeface="Calibri" panose="020F0502020204030204" pitchFamily="34" charset="0"/>
              </a:rPr>
              <a:t>whose</a:t>
            </a:r>
            <a:r>
              <a:rPr lang="pl-PL" dirty="0">
                <a:latin typeface="Calibri" panose="020F0502020204030204" pitchFamily="34" charset="0"/>
                <a:ea typeface="Calibri" panose="020F0502020204030204" pitchFamily="34" charset="0"/>
                <a:cs typeface="Calibri" panose="020F0502020204030204" pitchFamily="34" charset="0"/>
              </a:rPr>
              <a:t> </a:t>
            </a:r>
            <a:r>
              <a:rPr lang="pl-PL" dirty="0" err="1">
                <a:latin typeface="Calibri" panose="020F0502020204030204" pitchFamily="34" charset="0"/>
                <a:ea typeface="Calibri" panose="020F0502020204030204" pitchFamily="34" charset="0"/>
                <a:cs typeface="Calibri" panose="020F0502020204030204" pitchFamily="34" charset="0"/>
              </a:rPr>
              <a:t>prolonged</a:t>
            </a:r>
            <a:r>
              <a:rPr lang="pl-PL" dirty="0">
                <a:latin typeface="Calibri" panose="020F0502020204030204" pitchFamily="34" charset="0"/>
                <a:ea typeface="Calibri" panose="020F0502020204030204" pitchFamily="34" charset="0"/>
                <a:cs typeface="Calibri" panose="020F0502020204030204" pitchFamily="34" charset="0"/>
              </a:rPr>
              <a:t> </a:t>
            </a:r>
            <a:r>
              <a:rPr lang="pl-PL" dirty="0" err="1">
                <a:latin typeface="Calibri" panose="020F0502020204030204" pitchFamily="34" charset="0"/>
                <a:ea typeface="Calibri" panose="020F0502020204030204" pitchFamily="34" charset="0"/>
                <a:cs typeface="Calibri" panose="020F0502020204030204" pitchFamily="34" charset="0"/>
              </a:rPr>
              <a:t>impact</a:t>
            </a:r>
            <a:r>
              <a:rPr lang="pl-PL"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may cause </a:t>
            </a:r>
            <a:r>
              <a:rPr lang="pl-PL" dirty="0">
                <a:latin typeface="Calibri" panose="020F0502020204030204" pitchFamily="34" charset="0"/>
                <a:ea typeface="Calibri" panose="020F0502020204030204" pitchFamily="34" charset="0"/>
                <a:cs typeface="Calibri" panose="020F0502020204030204" pitchFamily="34" charset="0"/>
              </a:rPr>
              <a:t>a </a:t>
            </a:r>
            <a:r>
              <a:rPr lang="en-US" dirty="0">
                <a:latin typeface="Calibri" panose="020F0502020204030204" pitchFamily="34" charset="0"/>
                <a:ea typeface="Calibri" panose="020F0502020204030204" pitchFamily="34" charset="0"/>
                <a:cs typeface="Calibri" panose="020F0502020204030204" pitchFamily="34" charset="0"/>
              </a:rPr>
              <a:t>deterioration </a:t>
            </a:r>
            <a:r>
              <a:rPr lang="pl-PL" dirty="0" err="1">
                <a:latin typeface="Calibri" panose="020F0502020204030204" pitchFamily="34" charset="0"/>
                <a:ea typeface="Calibri" panose="020F0502020204030204" pitchFamily="34" charset="0"/>
                <a:cs typeface="Calibri" panose="020F0502020204030204" pitchFamily="34" charset="0"/>
              </a:rPr>
              <a:t>in</a:t>
            </a:r>
            <a:r>
              <a:rPr lang="pl-PL"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a person’s health.</a:t>
            </a:r>
            <a:endParaRPr lang="pl-PL"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4548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b="1" dirty="0">
                <a:latin typeface="Calibri" panose="020F0502020204030204" pitchFamily="34" charset="0"/>
                <a:ea typeface="Calibri" panose="020F0502020204030204" pitchFamily="34" charset="0"/>
                <a:cs typeface="Calibri" panose="020F0502020204030204" pitchFamily="34" charset="0"/>
              </a:rPr>
              <a:t>Ogólna klasyfikacja czynników szkodliwych</a:t>
            </a:r>
          </a:p>
        </p:txBody>
      </p:sp>
      <p:sp>
        <p:nvSpPr>
          <p:cNvPr id="4" name="pole tekstowe 3"/>
          <p:cNvSpPr txBox="1"/>
          <p:nvPr/>
        </p:nvSpPr>
        <p:spPr>
          <a:xfrm>
            <a:off x="1115616" y="1700808"/>
            <a:ext cx="7056784" cy="4093428"/>
          </a:xfrm>
          <a:prstGeom prst="rect">
            <a:avLst/>
          </a:prstGeom>
          <a:noFill/>
        </p:spPr>
        <p:txBody>
          <a:bodyPr wrap="square" rtlCol="0">
            <a:spAutoFit/>
          </a:bodyPr>
          <a:lstStyle/>
          <a:p>
            <a:pPr algn="just"/>
            <a:r>
              <a:rPr lang="pl-PL" sz="1600" dirty="0">
                <a:latin typeface="Calibri" panose="020F0502020204030204" pitchFamily="34" charset="0"/>
              </a:rPr>
              <a:t>W zależności od źródła pochodzenia i specyfiki (rozprzestrzeniania) się w otoczeniu czynniki środowiska pracy oddziałujące niekorzystnie na człowieka można podzielić na cztery grupy:</a:t>
            </a:r>
          </a:p>
          <a:p>
            <a:pPr algn="just"/>
            <a:endParaRPr lang="pl-PL" sz="1600" b="1" dirty="0">
              <a:latin typeface="Calibri" panose="020F0502020204030204" pitchFamily="34" charset="0"/>
            </a:endParaRPr>
          </a:p>
          <a:p>
            <a:pPr marL="342900" indent="-342900" algn="just">
              <a:buAutoNum type="arabicPeriod"/>
            </a:pPr>
            <a:r>
              <a:rPr lang="pl-PL" sz="1600" b="1" dirty="0">
                <a:latin typeface="Calibri" panose="020F0502020204030204" pitchFamily="34" charset="0"/>
              </a:rPr>
              <a:t>Czynniki fizyczne</a:t>
            </a:r>
          </a:p>
          <a:p>
            <a:pPr algn="just"/>
            <a:endParaRPr lang="pl-PL" sz="1600" dirty="0">
              <a:latin typeface="Calibri" panose="020F0502020204030204" pitchFamily="34" charset="0"/>
            </a:endParaRPr>
          </a:p>
          <a:p>
            <a:pPr marL="285750" indent="-285750" algn="just">
              <a:buFont typeface="Arial" panose="020B0604020202020204" pitchFamily="34" charset="0"/>
              <a:buChar char="•"/>
            </a:pPr>
            <a:r>
              <a:rPr lang="pl-PL" sz="1600" dirty="0">
                <a:latin typeface="Calibri" panose="020F0502020204030204" pitchFamily="34" charset="0"/>
              </a:rPr>
              <a:t> hałas, drgania mechaniczne, promieniowanie (jonizujące, podczerwone, nadfioletowe, laserowe), pole elektromagnetyczne, elektryczność statyczna, praca na wysokości pow. 1m;</a:t>
            </a:r>
          </a:p>
          <a:p>
            <a:pPr marL="285750" indent="-285750" algn="just">
              <a:buFont typeface="Arial" panose="020B0604020202020204" pitchFamily="34" charset="0"/>
              <a:buChar char="•"/>
            </a:pPr>
            <a:endParaRPr lang="pl-PL" sz="1600" dirty="0">
              <a:latin typeface="Calibri" panose="020F0502020204030204" pitchFamily="34" charset="0"/>
            </a:endParaRPr>
          </a:p>
          <a:p>
            <a:pPr marL="285750" indent="-285750" algn="just">
              <a:buFont typeface="Arial" panose="020B0604020202020204" pitchFamily="34" charset="0"/>
              <a:buChar char="•"/>
            </a:pPr>
            <a:r>
              <a:rPr lang="pl-PL" sz="1600" dirty="0">
                <a:latin typeface="Calibri" panose="020F0502020204030204" pitchFamily="34" charset="0"/>
              </a:rPr>
              <a:t>Czynniki niebezpieczne mogące prowadzić do urazów: poruszające się maszyny, ruchome elementy maszyn: przemieszczające się wyroby i materiały, ostre oraz wystające elementy i krawędzie, porażenie prądem elektrycznym, efekty wybuchu.</a:t>
            </a:r>
          </a:p>
          <a:p>
            <a:pPr algn="just"/>
            <a:endParaRPr lang="pl-PL" dirty="0">
              <a:latin typeface="Calibri" panose="020F0502020204030204" pitchFamily="34" charset="0"/>
            </a:endParaRPr>
          </a:p>
          <a:p>
            <a:endParaRPr lang="pl-PL" dirty="0">
              <a:latin typeface="Calibri" panose="020F0502020204030204" pitchFamily="34" charset="0"/>
            </a:endParaRPr>
          </a:p>
        </p:txBody>
      </p:sp>
      <p:grpSp>
        <p:nvGrpSpPr>
          <p:cNvPr id="5" name="Grupa 4"/>
          <p:cNvGrpSpPr/>
          <p:nvPr/>
        </p:nvGrpSpPr>
        <p:grpSpPr>
          <a:xfrm>
            <a:off x="6588224" y="5157191"/>
            <a:ext cx="1043608" cy="986461"/>
            <a:chOff x="467544" y="531537"/>
            <a:chExt cx="8401016" cy="6158161"/>
          </a:xfrm>
        </p:grpSpPr>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6405" y="531537"/>
              <a:ext cx="1890000" cy="2520000"/>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2239387"/>
              <a:ext cx="1416240" cy="2520000"/>
            </a:xfrm>
            <a:prstGeom prst="rect">
              <a:avLst/>
            </a:prstGeom>
          </p:spPr>
        </p:pic>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2853762"/>
              <a:ext cx="1964714" cy="2094578"/>
            </a:xfrm>
            <a:prstGeom prst="rect">
              <a:avLst/>
            </a:prstGeom>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056" y="2853762"/>
              <a:ext cx="1874902" cy="1998830"/>
            </a:xfrm>
            <a:prstGeom prst="rect">
              <a:avLst/>
            </a:prstGeom>
          </p:spPr>
        </p:pic>
        <p:pic>
          <p:nvPicPr>
            <p:cNvPr id="10" name="Obraz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34724" y="3712515"/>
              <a:ext cx="4169723" cy="2977183"/>
            </a:xfrm>
            <a:prstGeom prst="rect">
              <a:avLst/>
            </a:prstGeom>
          </p:spPr>
        </p:pic>
      </p:grpSp>
    </p:spTree>
    <p:extLst>
      <p:ext uri="{BB962C8B-B14F-4D97-AF65-F5344CB8AC3E}">
        <p14:creationId xmlns:p14="http://schemas.microsoft.com/office/powerpoint/2010/main" val="227851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b="1" dirty="0"/>
              <a:t>General classification of harmful factors</a:t>
            </a:r>
            <a:endParaRPr lang="pl-PL" sz="3200" b="1" dirty="0"/>
          </a:p>
        </p:txBody>
      </p:sp>
      <p:sp>
        <p:nvSpPr>
          <p:cNvPr id="4" name="pole tekstowe 3"/>
          <p:cNvSpPr txBox="1"/>
          <p:nvPr/>
        </p:nvSpPr>
        <p:spPr>
          <a:xfrm>
            <a:off x="1043608" y="2020066"/>
            <a:ext cx="7128792" cy="4678204"/>
          </a:xfrm>
          <a:prstGeom prst="rect">
            <a:avLst/>
          </a:prstGeom>
          <a:noFill/>
        </p:spPr>
        <p:txBody>
          <a:bodyPr wrap="square" rtlCol="0">
            <a:spAutoFit/>
          </a:bodyPr>
          <a:lstStyle/>
          <a:p>
            <a:pPr algn="just"/>
            <a:r>
              <a:rPr lang="en-US" sz="1600" dirty="0"/>
              <a:t>Depending on their source and </a:t>
            </a:r>
            <a:r>
              <a:rPr lang="pl-PL" sz="1600" dirty="0" err="1"/>
              <a:t>how</a:t>
            </a:r>
            <a:r>
              <a:rPr lang="pl-PL" sz="1600" dirty="0"/>
              <a:t> </a:t>
            </a:r>
            <a:r>
              <a:rPr lang="pl-PL" sz="1600" dirty="0" err="1"/>
              <a:t>they</a:t>
            </a:r>
            <a:r>
              <a:rPr lang="pl-PL" sz="1600" dirty="0"/>
              <a:t>  </a:t>
            </a:r>
            <a:r>
              <a:rPr lang="en-US" sz="1600" dirty="0"/>
              <a:t>spread in the environment, workplace environmental factors that adversely affect humans can be divided into four groups:</a:t>
            </a:r>
            <a:endParaRPr lang="pl-PL" sz="1600" dirty="0"/>
          </a:p>
          <a:p>
            <a:pPr algn="just"/>
            <a:endParaRPr lang="pl-PL" sz="1600" b="1" dirty="0">
              <a:latin typeface="Calibri" panose="020F0502020204030204" pitchFamily="34" charset="0"/>
            </a:endParaRPr>
          </a:p>
          <a:p>
            <a:r>
              <a:rPr lang="en-US" b="1" dirty="0"/>
              <a:t>Physical factors</a:t>
            </a:r>
            <a:endParaRPr lang="pl-PL" b="1" dirty="0"/>
          </a:p>
          <a:p>
            <a:endParaRPr lang="en-US" dirty="0"/>
          </a:p>
          <a:p>
            <a:pPr>
              <a:buFont typeface="Arial" panose="020B0604020202020204" pitchFamily="34" charset="0"/>
              <a:buChar char="•"/>
            </a:pPr>
            <a:r>
              <a:rPr lang="pl-PL" dirty="0" err="1"/>
              <a:t>These</a:t>
            </a:r>
            <a:r>
              <a:rPr lang="pl-PL" dirty="0"/>
              <a:t> </a:t>
            </a:r>
            <a:r>
              <a:rPr lang="pl-PL" dirty="0" err="1"/>
              <a:t>include</a:t>
            </a:r>
            <a:r>
              <a:rPr lang="pl-PL" dirty="0"/>
              <a:t>  </a:t>
            </a:r>
            <a:r>
              <a:rPr lang="en-US" dirty="0"/>
              <a:t>noise, mechanical vibrations, radiation (ionizing, infrared, ultraviolet, laser), electromagnetic fields, static electricity</a:t>
            </a:r>
            <a:r>
              <a:rPr lang="pl-PL" dirty="0"/>
              <a:t>. W</a:t>
            </a:r>
            <a:r>
              <a:rPr lang="en-US" dirty="0" err="1"/>
              <a:t>orking</a:t>
            </a:r>
            <a:r>
              <a:rPr lang="en-US" dirty="0"/>
              <a:t> at heights above </a:t>
            </a:r>
            <a:r>
              <a:rPr lang="en-GB" dirty="0"/>
              <a:t>one metre is also a physical factor.</a:t>
            </a:r>
            <a:endParaRPr lang="pl-PL" dirty="0"/>
          </a:p>
          <a:p>
            <a:endParaRPr lang="en-US" dirty="0"/>
          </a:p>
          <a:p>
            <a:r>
              <a:rPr lang="en-US" b="1" dirty="0"/>
              <a:t>Hazardous factors that may lead to injuries</a:t>
            </a:r>
            <a:r>
              <a:rPr lang="pl-PL" b="1" dirty="0"/>
              <a:t> </a:t>
            </a:r>
            <a:r>
              <a:rPr lang="pl-PL" b="1" dirty="0" err="1"/>
              <a:t>include</a:t>
            </a:r>
            <a:r>
              <a:rPr lang="en-US" b="1" dirty="0"/>
              <a:t>:</a:t>
            </a:r>
            <a:endParaRPr lang="pl-PL" b="1" dirty="0"/>
          </a:p>
          <a:p>
            <a:endParaRPr lang="en-US" dirty="0"/>
          </a:p>
          <a:p>
            <a:pPr>
              <a:buFont typeface="Arial" panose="020B0604020202020204" pitchFamily="34" charset="0"/>
              <a:buChar char="•"/>
            </a:pPr>
            <a:r>
              <a:rPr lang="pl-PL" dirty="0"/>
              <a:t> M</a:t>
            </a:r>
            <a:r>
              <a:rPr lang="en-US" dirty="0" err="1"/>
              <a:t>oving</a:t>
            </a:r>
            <a:r>
              <a:rPr lang="en-US" dirty="0"/>
              <a:t> machines, moving parts of machines, moving products and materials, sharp and protruding elements and edges, </a:t>
            </a:r>
            <a:r>
              <a:rPr lang="pl-PL" dirty="0"/>
              <a:t>and </a:t>
            </a:r>
            <a:r>
              <a:rPr lang="en-US" dirty="0"/>
              <a:t>electric shock</a:t>
            </a:r>
            <a:r>
              <a:rPr lang="pl-PL" dirty="0"/>
              <a:t> and </a:t>
            </a:r>
            <a:r>
              <a:rPr lang="en-US" dirty="0"/>
              <a:t> explosion </a:t>
            </a:r>
            <a:r>
              <a:rPr lang="pl-PL" dirty="0" err="1"/>
              <a:t>hazards</a:t>
            </a:r>
            <a:r>
              <a:rPr lang="en-US" dirty="0"/>
              <a:t>.</a:t>
            </a:r>
          </a:p>
          <a:p>
            <a:pPr algn="just"/>
            <a:endParaRPr lang="pl-PL" dirty="0">
              <a:latin typeface="Calibri" panose="020F0502020204030204" pitchFamily="34" charset="0"/>
            </a:endParaRPr>
          </a:p>
          <a:p>
            <a:endParaRPr lang="pl-PL" dirty="0">
              <a:latin typeface="Calibri" panose="020F0502020204030204" pitchFamily="34" charset="0"/>
            </a:endParaRPr>
          </a:p>
        </p:txBody>
      </p:sp>
      <p:grpSp>
        <p:nvGrpSpPr>
          <p:cNvPr id="5" name="Grupa 4"/>
          <p:cNvGrpSpPr/>
          <p:nvPr/>
        </p:nvGrpSpPr>
        <p:grpSpPr>
          <a:xfrm>
            <a:off x="5580112" y="2467768"/>
            <a:ext cx="1691680" cy="969855"/>
            <a:chOff x="467544" y="531537"/>
            <a:chExt cx="8401016" cy="6158161"/>
          </a:xfrm>
        </p:grpSpPr>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6405" y="531537"/>
              <a:ext cx="1890000" cy="2520000"/>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2239387"/>
              <a:ext cx="1416240" cy="2520000"/>
            </a:xfrm>
            <a:prstGeom prst="rect">
              <a:avLst/>
            </a:prstGeom>
          </p:spPr>
        </p:pic>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2853762"/>
              <a:ext cx="1964714" cy="2094578"/>
            </a:xfrm>
            <a:prstGeom prst="rect">
              <a:avLst/>
            </a:prstGeom>
          </p:spPr>
        </p:pic>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056" y="2853762"/>
              <a:ext cx="1874902" cy="1998830"/>
            </a:xfrm>
            <a:prstGeom prst="rect">
              <a:avLst/>
            </a:prstGeom>
          </p:spPr>
        </p:pic>
        <p:pic>
          <p:nvPicPr>
            <p:cNvPr id="10" name="Obraz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34724" y="3712515"/>
              <a:ext cx="4169723" cy="2977183"/>
            </a:xfrm>
            <a:prstGeom prst="rect">
              <a:avLst/>
            </a:prstGeom>
          </p:spPr>
        </p:pic>
      </p:grpSp>
    </p:spTree>
    <p:extLst>
      <p:ext uri="{BB962C8B-B14F-4D97-AF65-F5344CB8AC3E}">
        <p14:creationId xmlns:p14="http://schemas.microsoft.com/office/powerpoint/2010/main" val="210826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Ogólna klasyfikacja czynników szkodliwych</a:t>
            </a:r>
          </a:p>
        </p:txBody>
      </p:sp>
      <p:sp>
        <p:nvSpPr>
          <p:cNvPr id="4" name="pole tekstowe 3"/>
          <p:cNvSpPr txBox="1"/>
          <p:nvPr/>
        </p:nvSpPr>
        <p:spPr>
          <a:xfrm>
            <a:off x="1115616" y="1786031"/>
            <a:ext cx="7056784" cy="4339650"/>
          </a:xfrm>
          <a:prstGeom prst="rect">
            <a:avLst/>
          </a:prstGeom>
          <a:noFill/>
        </p:spPr>
        <p:txBody>
          <a:bodyPr wrap="square" rtlCol="0">
            <a:spAutoFit/>
          </a:bodyPr>
          <a:lstStyle/>
          <a:p>
            <a:pPr marL="342900" indent="-342900" algn="just">
              <a:buAutoNum type="arabicPeriod" startAt="2"/>
            </a:pPr>
            <a:r>
              <a:rPr lang="pl-PL" sz="1600" b="1" dirty="0">
                <a:latin typeface="Calibri" panose="020F0502020204030204" pitchFamily="34" charset="0"/>
              </a:rPr>
              <a:t>Czynniki chemiczne</a:t>
            </a:r>
          </a:p>
          <a:p>
            <a:pPr algn="just"/>
            <a:endParaRPr lang="pl-PL" sz="1600" dirty="0">
              <a:latin typeface="Calibri" panose="020F0502020204030204" pitchFamily="34" charset="0"/>
            </a:endParaRPr>
          </a:p>
          <a:p>
            <a:pPr algn="just"/>
            <a:r>
              <a:rPr lang="pl-PL" sz="1600" dirty="0">
                <a:latin typeface="Calibri" panose="020F0502020204030204" pitchFamily="34" charset="0"/>
              </a:rPr>
              <a:t>W zależności od możliwych skutków i rodzaju ich działania wyróżniamy czynniki:</a:t>
            </a:r>
          </a:p>
          <a:p>
            <a:pPr algn="just"/>
            <a:endParaRPr lang="pl-PL" sz="1600" dirty="0">
              <a:latin typeface="Calibri" panose="020F0502020204030204" pitchFamily="34" charset="0"/>
            </a:endParaRPr>
          </a:p>
          <a:p>
            <a:pPr marL="285750" indent="-285750" algn="just">
              <a:buFont typeface="Arial" panose="020B0604020202020204" pitchFamily="34" charset="0"/>
              <a:buChar char="•"/>
            </a:pPr>
            <a:r>
              <a:rPr lang="pl-PL" sz="1600" dirty="0">
                <a:latin typeface="Calibri" panose="020F0502020204030204" pitchFamily="34" charset="0"/>
              </a:rPr>
              <a:t>toksyczne,</a:t>
            </a:r>
          </a:p>
          <a:p>
            <a:pPr algn="just"/>
            <a:endParaRPr lang="pl-PL" sz="1600" dirty="0">
              <a:latin typeface="Calibri" panose="020F0502020204030204" pitchFamily="34" charset="0"/>
            </a:endParaRPr>
          </a:p>
          <a:p>
            <a:pPr marL="285750" indent="-285750" algn="just">
              <a:buFont typeface="Arial" panose="020B0604020202020204" pitchFamily="34" charset="0"/>
              <a:buChar char="•"/>
            </a:pPr>
            <a:r>
              <a:rPr lang="pl-PL" sz="1600" dirty="0">
                <a:latin typeface="Calibri" panose="020F0502020204030204" pitchFamily="34" charset="0"/>
              </a:rPr>
              <a:t>drażniące,</a:t>
            </a:r>
          </a:p>
          <a:p>
            <a:pPr algn="just"/>
            <a:endParaRPr lang="pl-PL" sz="1600" dirty="0">
              <a:latin typeface="Calibri" panose="020F0502020204030204" pitchFamily="34" charset="0"/>
            </a:endParaRPr>
          </a:p>
          <a:p>
            <a:pPr marL="285750" indent="-285750" algn="just">
              <a:buFont typeface="Arial" panose="020B0604020202020204" pitchFamily="34" charset="0"/>
              <a:buChar char="•"/>
            </a:pPr>
            <a:r>
              <a:rPr lang="pl-PL" sz="1600" dirty="0">
                <a:latin typeface="Calibri" panose="020F0502020204030204" pitchFamily="34" charset="0"/>
              </a:rPr>
              <a:t>Uczulające</a:t>
            </a:r>
          </a:p>
          <a:p>
            <a:pPr algn="just"/>
            <a:endParaRPr lang="pl-PL" sz="1600" dirty="0">
              <a:latin typeface="Calibri" panose="020F0502020204030204" pitchFamily="34" charset="0"/>
            </a:endParaRPr>
          </a:p>
          <a:p>
            <a:pPr marL="285750" indent="-285750" algn="just">
              <a:buFont typeface="Arial" panose="020B0604020202020204" pitchFamily="34" charset="0"/>
              <a:buChar char="•"/>
            </a:pPr>
            <a:r>
              <a:rPr lang="pl-PL" sz="1600" dirty="0">
                <a:latin typeface="Calibri" panose="020F0502020204030204" pitchFamily="34" charset="0"/>
              </a:rPr>
              <a:t>rakotwórcze,</a:t>
            </a:r>
          </a:p>
          <a:p>
            <a:pPr algn="just"/>
            <a:endParaRPr lang="pl-PL" sz="1600" dirty="0">
              <a:latin typeface="Calibri" panose="020F0502020204030204" pitchFamily="34" charset="0"/>
            </a:endParaRPr>
          </a:p>
          <a:p>
            <a:pPr marL="285750" indent="-285750" algn="just">
              <a:buFont typeface="Arial" panose="020B0604020202020204" pitchFamily="34" charset="0"/>
              <a:buChar char="•"/>
            </a:pPr>
            <a:r>
              <a:rPr lang="pl-PL" sz="1600" dirty="0">
                <a:latin typeface="Calibri" panose="020F0502020204030204" pitchFamily="34" charset="0"/>
              </a:rPr>
              <a:t>mutagenne,</a:t>
            </a:r>
          </a:p>
          <a:p>
            <a:pPr algn="just"/>
            <a:endParaRPr lang="pl-PL" sz="1600" dirty="0">
              <a:latin typeface="Calibri" panose="020F0502020204030204" pitchFamily="34" charset="0"/>
            </a:endParaRPr>
          </a:p>
          <a:p>
            <a:pPr marL="285750" indent="-285750" algn="just">
              <a:buFont typeface="Arial" panose="020B0604020202020204" pitchFamily="34" charset="0"/>
              <a:buChar char="•"/>
            </a:pPr>
            <a:r>
              <a:rPr lang="pl-PL" sz="1600" dirty="0">
                <a:latin typeface="Calibri" panose="020F0502020204030204" pitchFamily="34" charset="0"/>
              </a:rPr>
              <a:t>upośledzające funkcje  rozrodcze.</a:t>
            </a:r>
          </a:p>
          <a:p>
            <a:pPr algn="just"/>
            <a:endParaRPr lang="pl-PL" dirty="0">
              <a:latin typeface="Calibri" panose="020F0502020204030204" pitchFamily="34" charset="0"/>
            </a:endParaRPr>
          </a:p>
          <a:p>
            <a:endParaRPr lang="pl-PL" dirty="0">
              <a:latin typeface="Calibri" panose="020F050202020403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2742" y="2780929"/>
            <a:ext cx="3557965"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Z:\! OBSLUGA B H P\!!!  F I R M Y\001 PLOCK\BIBBy - Kutno\PLS Kutno\materiały do szkolenia wstępnego\poison_faucet_500_clr_986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4927268"/>
            <a:ext cx="755000" cy="119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080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95023" y="1916832"/>
            <a:ext cx="6965245" cy="1944216"/>
          </a:xfrm>
        </p:spPr>
        <p:txBody>
          <a:bodyPr>
            <a:normAutofit/>
          </a:bodyPr>
          <a:lstStyle/>
          <a:p>
            <a:r>
              <a:rPr lang="pl-PL" b="1" dirty="0"/>
              <a:t>"</a:t>
            </a:r>
            <a:r>
              <a:rPr lang="pl-PL" b="1" dirty="0" err="1">
                <a:latin typeface="Calibri" panose="020F0502020204030204" pitchFamily="34" charset="0"/>
                <a:ea typeface="Calibri" panose="020F0502020204030204" pitchFamily="34" charset="0"/>
                <a:cs typeface="Calibri" panose="020F0502020204030204" pitchFamily="34" charset="0"/>
              </a:rPr>
              <a:t>What</a:t>
            </a:r>
            <a:r>
              <a:rPr lang="pl-PL" b="1" dirty="0">
                <a:latin typeface="Calibri" panose="020F0502020204030204" pitchFamily="34" charset="0"/>
                <a:ea typeface="Calibri" panose="020F0502020204030204" pitchFamily="34" charset="0"/>
                <a:cs typeface="Calibri" panose="020F0502020204030204" pitchFamily="34" charset="0"/>
              </a:rPr>
              <a:t> </a:t>
            </a:r>
            <a:r>
              <a:rPr lang="pl-PL" b="1" dirty="0" err="1">
                <a:latin typeface="Calibri" panose="020F0502020204030204" pitchFamily="34" charset="0"/>
                <a:ea typeface="Calibri" panose="020F0502020204030204" pitchFamily="34" charset="0"/>
                <a:cs typeface="Calibri" panose="020F0502020204030204" pitchFamily="34" charset="0"/>
              </a:rPr>
              <a:t>it</a:t>
            </a:r>
            <a:r>
              <a:rPr lang="pl-PL" b="1" dirty="0">
                <a:latin typeface="Calibri" panose="020F0502020204030204" pitchFamily="34" charset="0"/>
                <a:ea typeface="Calibri" panose="020F0502020204030204" pitchFamily="34" charset="0"/>
                <a:cs typeface="Calibri" panose="020F0502020204030204" pitchFamily="34" charset="0"/>
              </a:rPr>
              <a:t> </a:t>
            </a:r>
            <a:r>
              <a:rPr lang="pl-PL" b="1" dirty="0" err="1">
                <a:latin typeface="Calibri" panose="020F0502020204030204" pitchFamily="34" charset="0"/>
                <a:ea typeface="Calibri" panose="020F0502020204030204" pitchFamily="34" charset="0"/>
                <a:cs typeface="Calibri" panose="020F0502020204030204" pitchFamily="34" charset="0"/>
              </a:rPr>
              <a:t>is</a:t>
            </a:r>
            <a:r>
              <a:rPr lang="pl-PL" b="1" dirty="0">
                <a:latin typeface="Calibri" panose="020F0502020204030204" pitchFamily="34" charset="0"/>
                <a:ea typeface="Calibri" panose="020F0502020204030204" pitchFamily="34" charset="0"/>
                <a:cs typeface="Calibri" panose="020F0502020204030204" pitchFamily="34" charset="0"/>
              </a:rPr>
              <a:t> </a:t>
            </a:r>
            <a:r>
              <a:rPr lang="pl-PL" b="1" dirty="0" err="1">
                <a:latin typeface="Calibri" panose="020F0502020204030204" pitchFamily="34" charset="0"/>
                <a:ea typeface="Calibri" panose="020F0502020204030204" pitchFamily="34" charset="0"/>
                <a:cs typeface="Calibri" panose="020F0502020204030204" pitchFamily="34" charset="0"/>
              </a:rPr>
              <a:t>safety</a:t>
            </a:r>
            <a:r>
              <a:rPr lang="pl-PL" b="1" dirty="0">
                <a:latin typeface="Calibri" panose="020F0502020204030204" pitchFamily="34" charset="0"/>
                <a:ea typeface="Calibri" panose="020F0502020204030204" pitchFamily="34" charset="0"/>
                <a:cs typeface="Calibri" panose="020F0502020204030204" pitchFamily="34" charset="0"/>
              </a:rPr>
              <a:t>?"</a:t>
            </a:r>
          </a:p>
        </p:txBody>
      </p:sp>
      <p:pic>
        <p:nvPicPr>
          <p:cNvPr id="6" name="Picture 2"/>
          <p:cNvPicPr/>
          <p:nvPr/>
        </p:nvPicPr>
        <p:blipFill>
          <a:blip r:embed="rId2"/>
          <a:stretch/>
        </p:blipFill>
        <p:spPr>
          <a:xfrm>
            <a:off x="4139952" y="3645024"/>
            <a:ext cx="1354255" cy="1944216"/>
          </a:xfrm>
          <a:prstGeom prst="rect">
            <a:avLst/>
          </a:prstGeom>
          <a:ln>
            <a:noFill/>
          </a:ln>
        </p:spPr>
      </p:pic>
    </p:spTree>
    <p:extLst>
      <p:ext uri="{BB962C8B-B14F-4D97-AF65-F5344CB8AC3E}">
        <p14:creationId xmlns:p14="http://schemas.microsoft.com/office/powerpoint/2010/main" val="3907327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15616" y="817582"/>
            <a:ext cx="6944652" cy="968449"/>
          </a:xfrm>
        </p:spPr>
        <p:txBody>
          <a:bodyPr>
            <a:noAutofit/>
          </a:bodyPr>
          <a:lstStyle/>
          <a:p>
            <a:r>
              <a:rPr lang="en-US" sz="4000" b="1" dirty="0">
                <a:latin typeface="Calibri" panose="020F0502020204030204" pitchFamily="34" charset="0"/>
                <a:ea typeface="Calibri" panose="020F0502020204030204" pitchFamily="34" charset="0"/>
                <a:cs typeface="Calibri" panose="020F0502020204030204" pitchFamily="34" charset="0"/>
              </a:rPr>
              <a:t>General classification of harmful factors</a:t>
            </a:r>
            <a:endParaRPr lang="pl-PL" sz="40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pole tekstowe 3"/>
          <p:cNvSpPr txBox="1"/>
          <p:nvPr/>
        </p:nvSpPr>
        <p:spPr>
          <a:xfrm>
            <a:off x="1115616" y="1786031"/>
            <a:ext cx="7056784" cy="4247317"/>
          </a:xfrm>
          <a:prstGeom prst="rect">
            <a:avLst/>
          </a:prstGeom>
          <a:noFill/>
        </p:spPr>
        <p:txBody>
          <a:bodyPr wrap="square" rtlCol="0">
            <a:spAutoFit/>
          </a:bodyPr>
          <a:lstStyle/>
          <a:p>
            <a:pPr marL="342900" indent="-342900" algn="just">
              <a:buAutoNum type="arabicPeriod"/>
            </a:pPr>
            <a:r>
              <a:rPr lang="pl-PL" b="1" dirty="0" err="1">
                <a:latin typeface="Calibri" panose="020F0502020204030204" pitchFamily="34" charset="0"/>
                <a:ea typeface="Calibri" panose="020F0502020204030204" pitchFamily="34" charset="0"/>
                <a:cs typeface="Calibri" panose="020F0502020204030204" pitchFamily="34" charset="0"/>
              </a:rPr>
              <a:t>Chemical</a:t>
            </a:r>
            <a:r>
              <a:rPr lang="pl-PL" b="1" dirty="0">
                <a:latin typeface="Calibri" panose="020F0502020204030204" pitchFamily="34" charset="0"/>
                <a:ea typeface="Calibri" panose="020F0502020204030204" pitchFamily="34" charset="0"/>
                <a:cs typeface="Calibri" panose="020F0502020204030204" pitchFamily="34" charset="0"/>
              </a:rPr>
              <a:t> </a:t>
            </a:r>
            <a:r>
              <a:rPr lang="pl-PL" b="1" dirty="0" err="1">
                <a:latin typeface="Calibri" panose="020F0502020204030204" pitchFamily="34" charset="0"/>
                <a:ea typeface="Calibri" panose="020F0502020204030204" pitchFamily="34" charset="0"/>
                <a:cs typeface="Calibri" panose="020F0502020204030204" pitchFamily="34" charset="0"/>
              </a:rPr>
              <a:t>factors</a:t>
            </a:r>
            <a:endParaRPr lang="pl-PL" b="1" dirty="0">
              <a:latin typeface="Calibri" panose="020F0502020204030204" pitchFamily="34" charset="0"/>
              <a:ea typeface="Calibri" panose="020F0502020204030204" pitchFamily="34" charset="0"/>
              <a:cs typeface="Calibri" panose="020F0502020204030204" pitchFamily="34" charset="0"/>
            </a:endParaRPr>
          </a:p>
          <a:p>
            <a:pPr marL="342900" indent="-342900" algn="just">
              <a:buAutoNum type="arabicPeriod"/>
            </a:pPr>
            <a:endParaRPr lang="pl-PL"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We distinguish the following factors depending on the possible effects and the nature of their action:</a:t>
            </a:r>
            <a:endParaRPr lang="pl-PL"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pPr>
              <a:lnSpc>
                <a:spcPct val="150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Toxic,</a:t>
            </a:r>
          </a:p>
          <a:p>
            <a:pPr>
              <a:lnSpc>
                <a:spcPct val="150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Irritant,</a:t>
            </a:r>
          </a:p>
          <a:p>
            <a:pPr>
              <a:lnSpc>
                <a:spcPct val="150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Allergenic,</a:t>
            </a:r>
          </a:p>
          <a:p>
            <a:pPr>
              <a:lnSpc>
                <a:spcPct val="150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Carcinogenic,</a:t>
            </a:r>
          </a:p>
          <a:p>
            <a:pPr>
              <a:lnSpc>
                <a:spcPct val="150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Mutagenic,</a:t>
            </a:r>
          </a:p>
          <a:p>
            <a:pPr>
              <a:lnSpc>
                <a:spcPct val="150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Reproductive function </a:t>
            </a:r>
            <a:r>
              <a:rPr lang="pl-PL" dirty="0" err="1">
                <a:latin typeface="Calibri" panose="020F0502020204030204" pitchFamily="34" charset="0"/>
                <a:ea typeface="Calibri" panose="020F0502020204030204" pitchFamily="34" charset="0"/>
                <a:cs typeface="Calibri" panose="020F0502020204030204" pitchFamily="34" charset="0"/>
              </a:rPr>
              <a:t>impairement</a:t>
            </a:r>
            <a:r>
              <a:rPr lang="pl-PL" dirty="0">
                <a:latin typeface="Calibri" panose="020F0502020204030204" pitchFamily="34" charset="0"/>
                <a:ea typeface="Calibri" panose="020F0502020204030204" pitchFamily="34" charset="0"/>
                <a:cs typeface="Calibri" panose="020F0502020204030204" pitchFamily="34" charset="0"/>
              </a:rPr>
              <a:t>.</a:t>
            </a:r>
            <a:endParaRPr lang="en-US" dirty="0">
              <a:latin typeface="Calibri" panose="020F0502020204030204" pitchFamily="34" charset="0"/>
              <a:ea typeface="Calibri" panose="020F0502020204030204" pitchFamily="34" charset="0"/>
              <a:cs typeface="Calibri" panose="020F0502020204030204" pitchFamily="34" charset="0"/>
            </a:endParaRPr>
          </a:p>
          <a:p>
            <a:endParaRPr lang="pl-PL" dirty="0">
              <a:latin typeface="Calibri" panose="020F0502020204030204" pitchFamily="34" charset="0"/>
            </a:endParaRPr>
          </a:p>
        </p:txBody>
      </p:sp>
      <p:pic>
        <p:nvPicPr>
          <p:cNvPr id="6" name="Picture 2" descr="Z:\! OBSLUGA B H P\!!!  F I R M Y\001 PLOCK\BIBBy - Kutno\PLS Kutno\materiały do szkolenia wstępnego\poison_faucet_500_clr_986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2996952"/>
            <a:ext cx="1224856"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825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90330" y="642339"/>
            <a:ext cx="6965245" cy="1202485"/>
          </a:xfrm>
        </p:spPr>
        <p:txBody>
          <a:bodyPr>
            <a:normAutofit/>
          </a:bodyPr>
          <a:lstStyle/>
          <a:p>
            <a:r>
              <a:rPr lang="pl-PL" sz="2400" b="1" dirty="0"/>
              <a:t>Ogólna klasyfikacja czynników szkodliwych</a:t>
            </a:r>
          </a:p>
        </p:txBody>
      </p:sp>
      <p:sp>
        <p:nvSpPr>
          <p:cNvPr id="4" name="pole tekstowe 3"/>
          <p:cNvSpPr txBox="1"/>
          <p:nvPr/>
        </p:nvSpPr>
        <p:spPr>
          <a:xfrm>
            <a:off x="1115616" y="1628800"/>
            <a:ext cx="7056784" cy="2862322"/>
          </a:xfrm>
          <a:prstGeom prst="rect">
            <a:avLst/>
          </a:prstGeom>
          <a:noFill/>
        </p:spPr>
        <p:txBody>
          <a:bodyPr wrap="square" rtlCol="0">
            <a:spAutoFit/>
          </a:bodyPr>
          <a:lstStyle/>
          <a:p>
            <a:pPr marL="342900" indent="-342900" algn="just">
              <a:buAutoNum type="arabicPeriod" startAt="2"/>
            </a:pPr>
            <a:r>
              <a:rPr lang="pl-PL" b="1" dirty="0">
                <a:latin typeface="Calibri" panose="020F0502020204030204" pitchFamily="34" charset="0"/>
              </a:rPr>
              <a:t>Czynniki chemiczne</a:t>
            </a:r>
          </a:p>
          <a:p>
            <a:pPr algn="just"/>
            <a:endParaRPr lang="pl-PL" dirty="0">
              <a:latin typeface="Calibri" panose="020F0502020204030204" pitchFamily="34" charset="0"/>
            </a:endParaRPr>
          </a:p>
          <a:p>
            <a:pPr algn="just"/>
            <a:r>
              <a:rPr lang="pl-PL" dirty="0">
                <a:latin typeface="Calibri" panose="020F0502020204030204" pitchFamily="34" charset="0"/>
              </a:rPr>
              <a:t>W zależności od sposobu wchłaniania do organizmu wyróżniamy czynniki oddziałujące:</a:t>
            </a:r>
          </a:p>
          <a:p>
            <a:pPr marL="285750" indent="-285750" algn="just">
              <a:buFont typeface="Arial" panose="020B0604020202020204" pitchFamily="34" charset="0"/>
              <a:buChar char="•"/>
            </a:pPr>
            <a:r>
              <a:rPr lang="pl-PL" dirty="0">
                <a:latin typeface="Calibri" panose="020F0502020204030204" pitchFamily="34" charset="0"/>
              </a:rPr>
              <a:t>przez drogi oddechowe,</a:t>
            </a:r>
          </a:p>
          <a:p>
            <a:pPr marL="285750" indent="-285750" algn="just">
              <a:buFont typeface="Arial" panose="020B0604020202020204" pitchFamily="34" charset="0"/>
              <a:buChar char="•"/>
            </a:pPr>
            <a:r>
              <a:rPr lang="pl-PL" dirty="0">
                <a:latin typeface="Calibri" panose="020F0502020204030204" pitchFamily="34" charset="0"/>
              </a:rPr>
              <a:t>przez skórę i błony śluzowe,</a:t>
            </a:r>
          </a:p>
          <a:p>
            <a:pPr marL="285750" indent="-285750" algn="just">
              <a:buFont typeface="Arial" panose="020B0604020202020204" pitchFamily="34" charset="0"/>
              <a:buChar char="•"/>
            </a:pPr>
            <a:r>
              <a:rPr lang="pl-PL" dirty="0">
                <a:latin typeface="Calibri" panose="020F0502020204030204" pitchFamily="34" charset="0"/>
              </a:rPr>
              <a:t>przez przewód pokarmowy.</a:t>
            </a:r>
          </a:p>
          <a:p>
            <a:pPr algn="just"/>
            <a:endParaRPr lang="pl-PL" dirty="0">
              <a:latin typeface="Calibri" panose="020F0502020204030204" pitchFamily="34" charset="0"/>
            </a:endParaRPr>
          </a:p>
          <a:p>
            <a:pPr algn="just"/>
            <a:endParaRPr lang="pl-PL" dirty="0">
              <a:latin typeface="Calibri" panose="020F0502020204030204" pitchFamily="34" charset="0"/>
            </a:endParaRPr>
          </a:p>
          <a:p>
            <a:endParaRPr lang="pl-PL" dirty="0">
              <a:latin typeface="Calibri" panose="020F0502020204030204" pitchFamily="34" charset="0"/>
            </a:endParaRPr>
          </a:p>
        </p:txBody>
      </p:sp>
      <p:grpSp>
        <p:nvGrpSpPr>
          <p:cNvPr id="6" name="Grupa 5"/>
          <p:cNvGrpSpPr/>
          <p:nvPr/>
        </p:nvGrpSpPr>
        <p:grpSpPr>
          <a:xfrm>
            <a:off x="1763688" y="3547869"/>
            <a:ext cx="1565885" cy="2041371"/>
            <a:chOff x="526621" y="2231338"/>
            <a:chExt cx="1966913" cy="2689028"/>
          </a:xfrm>
        </p:grpSpPr>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621" y="2231338"/>
              <a:ext cx="1966913" cy="2381251"/>
            </a:xfrm>
            <a:prstGeom prst="rect">
              <a:avLst/>
            </a:prstGeom>
          </p:spPr>
        </p:pic>
        <p:sp>
          <p:nvSpPr>
            <p:cNvPr id="8" name="pole tekstowe 7"/>
            <p:cNvSpPr txBox="1"/>
            <p:nvPr/>
          </p:nvSpPr>
          <p:spPr>
            <a:xfrm>
              <a:off x="526621" y="4612589"/>
              <a:ext cx="1966913" cy="307777"/>
            </a:xfrm>
            <a:prstGeom prst="rect">
              <a:avLst/>
            </a:prstGeom>
            <a:noFill/>
          </p:spPr>
          <p:txBody>
            <a:bodyPr wrap="square" rtlCol="0">
              <a:spAutoFit/>
            </a:bodyPr>
            <a:lstStyle/>
            <a:p>
              <a:r>
                <a:rPr lang="pl-PL" sz="1400" b="1" dirty="0">
                  <a:latin typeface="Verdana" panose="020B0604030504040204" pitchFamily="34" charset="0"/>
                  <a:ea typeface="Verdana" panose="020B0604030504040204" pitchFamily="34" charset="0"/>
                  <a:cs typeface="Verdana" panose="020B0604030504040204" pitchFamily="34" charset="0"/>
                </a:rPr>
                <a:t>Drogi oddechowe</a:t>
              </a:r>
            </a:p>
          </p:txBody>
        </p:sp>
      </p:grpSp>
      <p:grpSp>
        <p:nvGrpSpPr>
          <p:cNvPr id="9" name="Grupa 8"/>
          <p:cNvGrpSpPr/>
          <p:nvPr/>
        </p:nvGrpSpPr>
        <p:grpSpPr>
          <a:xfrm>
            <a:off x="4102513" y="2826829"/>
            <a:ext cx="1711915" cy="3122451"/>
            <a:chOff x="3563888" y="2179076"/>
            <a:chExt cx="1754426" cy="3429909"/>
          </a:xfrm>
        </p:grpSpPr>
        <p:pic>
          <p:nvPicPr>
            <p:cNvPr id="10" name="Obraz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2179076"/>
              <a:ext cx="1754426" cy="2741290"/>
            </a:xfrm>
            <a:prstGeom prst="rect">
              <a:avLst/>
            </a:prstGeom>
          </p:spPr>
        </p:pic>
        <p:sp>
          <p:nvSpPr>
            <p:cNvPr id="11" name="pole tekstowe 10"/>
            <p:cNvSpPr txBox="1"/>
            <p:nvPr/>
          </p:nvSpPr>
          <p:spPr>
            <a:xfrm>
              <a:off x="4009053" y="5301208"/>
              <a:ext cx="864096" cy="307777"/>
            </a:xfrm>
            <a:prstGeom prst="rect">
              <a:avLst/>
            </a:prstGeom>
            <a:noFill/>
          </p:spPr>
          <p:txBody>
            <a:bodyPr wrap="square" rtlCol="0">
              <a:spAutoFit/>
            </a:bodyPr>
            <a:lstStyle/>
            <a:p>
              <a:r>
                <a:rPr lang="pl-PL" sz="1400" b="1" dirty="0">
                  <a:latin typeface="Verdana" panose="020B0604030504040204" pitchFamily="34" charset="0"/>
                  <a:ea typeface="Verdana" panose="020B0604030504040204" pitchFamily="34" charset="0"/>
                  <a:cs typeface="Verdana" panose="020B0604030504040204" pitchFamily="34" charset="0"/>
                </a:rPr>
                <a:t>Skóra</a:t>
              </a:r>
            </a:p>
          </p:txBody>
        </p:sp>
      </p:grpSp>
      <p:grpSp>
        <p:nvGrpSpPr>
          <p:cNvPr id="12" name="Grupa 11"/>
          <p:cNvGrpSpPr/>
          <p:nvPr/>
        </p:nvGrpSpPr>
        <p:grpSpPr>
          <a:xfrm>
            <a:off x="6084168" y="2793362"/>
            <a:ext cx="1944216" cy="2795878"/>
            <a:chOff x="6000212" y="2204283"/>
            <a:chExt cx="3045424" cy="3838431"/>
          </a:xfrm>
        </p:grpSpPr>
        <p:pic>
          <p:nvPicPr>
            <p:cNvPr id="13" name="Obraz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0212" y="2204283"/>
              <a:ext cx="3045424" cy="3524796"/>
            </a:xfrm>
            <a:prstGeom prst="rect">
              <a:avLst/>
            </a:prstGeom>
          </p:spPr>
        </p:pic>
        <p:sp>
          <p:nvSpPr>
            <p:cNvPr id="14" name="pole tekstowe 13"/>
            <p:cNvSpPr txBox="1"/>
            <p:nvPr/>
          </p:nvSpPr>
          <p:spPr>
            <a:xfrm>
              <a:off x="6436830" y="5734937"/>
              <a:ext cx="2172188" cy="307777"/>
            </a:xfrm>
            <a:prstGeom prst="rect">
              <a:avLst/>
            </a:prstGeom>
            <a:noFill/>
          </p:spPr>
          <p:txBody>
            <a:bodyPr wrap="square" rtlCol="0">
              <a:spAutoFit/>
            </a:bodyPr>
            <a:lstStyle/>
            <a:p>
              <a:r>
                <a:rPr lang="pl-PL" sz="1400" b="1" dirty="0">
                  <a:latin typeface="Verdana" panose="020B0604030504040204" pitchFamily="34" charset="0"/>
                  <a:ea typeface="Verdana" panose="020B0604030504040204" pitchFamily="34" charset="0"/>
                  <a:cs typeface="Verdana" panose="020B0604030504040204" pitchFamily="34" charset="0"/>
                </a:rPr>
                <a:t>Układ pokarmowy</a:t>
              </a:r>
            </a:p>
          </p:txBody>
        </p:sp>
      </p:grpSp>
    </p:spTree>
    <p:extLst>
      <p:ext uri="{BB962C8B-B14F-4D97-AF65-F5344CB8AC3E}">
        <p14:creationId xmlns:p14="http://schemas.microsoft.com/office/powerpoint/2010/main" val="384256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10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90330" y="642339"/>
            <a:ext cx="6965245" cy="1202485"/>
          </a:xfrm>
        </p:spPr>
        <p:txBody>
          <a:bodyPr>
            <a:normAutofit/>
          </a:bodyPr>
          <a:lstStyle/>
          <a:p>
            <a:r>
              <a:rPr lang="en-US" sz="3200" b="1" dirty="0"/>
              <a:t>General classification of harmful factors</a:t>
            </a:r>
            <a:endParaRPr lang="pl-PL" sz="3200" b="1" dirty="0"/>
          </a:p>
        </p:txBody>
      </p:sp>
      <p:sp>
        <p:nvSpPr>
          <p:cNvPr id="4" name="pole tekstowe 3"/>
          <p:cNvSpPr txBox="1"/>
          <p:nvPr/>
        </p:nvSpPr>
        <p:spPr>
          <a:xfrm>
            <a:off x="1115616" y="1628800"/>
            <a:ext cx="7056784" cy="2862322"/>
          </a:xfrm>
          <a:prstGeom prst="rect">
            <a:avLst/>
          </a:prstGeom>
          <a:noFill/>
        </p:spPr>
        <p:txBody>
          <a:bodyPr wrap="square" rtlCol="0">
            <a:spAutoFit/>
          </a:bodyPr>
          <a:lstStyle/>
          <a:p>
            <a:r>
              <a:rPr lang="pl-PL" b="1" dirty="0"/>
              <a:t>2. </a:t>
            </a:r>
            <a:r>
              <a:rPr lang="en-US" b="1" dirty="0"/>
              <a:t>Chemical factors</a:t>
            </a:r>
            <a:endParaRPr lang="pl-PL" b="1" dirty="0"/>
          </a:p>
          <a:p>
            <a:endParaRPr lang="en-US" dirty="0"/>
          </a:p>
          <a:p>
            <a:r>
              <a:rPr lang="en-US" dirty="0"/>
              <a:t>Depending on the route </a:t>
            </a:r>
            <a:r>
              <a:rPr lang="pl-PL" dirty="0" err="1"/>
              <a:t>how</a:t>
            </a:r>
            <a:r>
              <a:rPr lang="pl-PL" dirty="0"/>
              <a:t> </a:t>
            </a:r>
            <a:r>
              <a:rPr lang="pl-PL" dirty="0" err="1"/>
              <a:t>they</a:t>
            </a:r>
            <a:r>
              <a:rPr lang="pl-PL" dirty="0"/>
              <a:t> </a:t>
            </a:r>
            <a:r>
              <a:rPr lang="pl-PL" dirty="0" err="1"/>
              <a:t>are</a:t>
            </a:r>
            <a:r>
              <a:rPr lang="pl-PL" dirty="0"/>
              <a:t> </a:t>
            </a:r>
            <a:r>
              <a:rPr lang="pl-PL" dirty="0" err="1"/>
              <a:t>absorbed</a:t>
            </a:r>
            <a:r>
              <a:rPr lang="en-US" dirty="0"/>
              <a:t> into the body, chemical factors can act:</a:t>
            </a:r>
            <a:endParaRPr lang="pl-PL" dirty="0"/>
          </a:p>
          <a:p>
            <a:endParaRPr lang="en-US" dirty="0"/>
          </a:p>
          <a:p>
            <a:pPr>
              <a:buFont typeface="Arial" panose="020B0604020202020204" pitchFamily="34" charset="0"/>
              <a:buChar char="•"/>
            </a:pPr>
            <a:r>
              <a:rPr lang="en-US" dirty="0"/>
              <a:t>through the respiratory tract,</a:t>
            </a:r>
            <a:endParaRPr lang="pl-PL" dirty="0"/>
          </a:p>
          <a:p>
            <a:endParaRPr lang="en-US" dirty="0"/>
          </a:p>
          <a:p>
            <a:pPr>
              <a:buFont typeface="Arial" panose="020B0604020202020204" pitchFamily="34" charset="0"/>
              <a:buChar char="•"/>
            </a:pPr>
            <a:r>
              <a:rPr lang="en-US" dirty="0"/>
              <a:t>through the skin and mucous membranes,</a:t>
            </a:r>
            <a:endParaRPr lang="pl-PL" dirty="0"/>
          </a:p>
          <a:p>
            <a:endParaRPr lang="en-US" dirty="0"/>
          </a:p>
          <a:p>
            <a:pPr>
              <a:buFont typeface="Arial" panose="020B0604020202020204" pitchFamily="34" charset="0"/>
              <a:buChar char="•"/>
            </a:pPr>
            <a:r>
              <a:rPr lang="en-US" dirty="0"/>
              <a:t>through the digestive tract.</a:t>
            </a:r>
          </a:p>
        </p:txBody>
      </p:sp>
      <p:grpSp>
        <p:nvGrpSpPr>
          <p:cNvPr id="6" name="Grupa 5"/>
          <p:cNvGrpSpPr/>
          <p:nvPr/>
        </p:nvGrpSpPr>
        <p:grpSpPr>
          <a:xfrm>
            <a:off x="1187624" y="4555976"/>
            <a:ext cx="1473755" cy="1659685"/>
            <a:chOff x="346093" y="2231338"/>
            <a:chExt cx="2147441" cy="2892915"/>
          </a:xfrm>
        </p:grpSpPr>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621" y="2231338"/>
              <a:ext cx="1966913" cy="2381251"/>
            </a:xfrm>
            <a:prstGeom prst="rect">
              <a:avLst/>
            </a:prstGeom>
          </p:spPr>
        </p:pic>
        <p:sp>
          <p:nvSpPr>
            <p:cNvPr id="8" name="pole tekstowe 7"/>
            <p:cNvSpPr txBox="1"/>
            <p:nvPr/>
          </p:nvSpPr>
          <p:spPr>
            <a:xfrm>
              <a:off x="346093" y="4587782"/>
              <a:ext cx="2108682" cy="536471"/>
            </a:xfrm>
            <a:prstGeom prst="rect">
              <a:avLst/>
            </a:prstGeom>
            <a:noFill/>
          </p:spPr>
          <p:txBody>
            <a:bodyPr wrap="square" rtlCol="0">
              <a:spAutoFit/>
            </a:bodyPr>
            <a:lstStyle/>
            <a:p>
              <a:endParaRPr lang="pl-PL" sz="1400" b="1" dirty="0">
                <a:latin typeface="Verdana" panose="020B0604030504040204" pitchFamily="34" charset="0"/>
                <a:ea typeface="Verdana" panose="020B0604030504040204" pitchFamily="34" charset="0"/>
                <a:cs typeface="Verdana" panose="020B0604030504040204" pitchFamily="34" charset="0"/>
              </a:endParaRPr>
            </a:p>
          </p:txBody>
        </p:sp>
      </p:grpSp>
      <p:pic>
        <p:nvPicPr>
          <p:cNvPr id="10" name="Obraz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701" y="4555976"/>
            <a:ext cx="1349861" cy="1147292"/>
          </a:xfrm>
          <a:prstGeom prst="rect">
            <a:avLst/>
          </a:prstGeom>
        </p:spPr>
      </p:pic>
      <p:pic>
        <p:nvPicPr>
          <p:cNvPr id="13" name="Obraz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81" y="4231423"/>
            <a:ext cx="2093084" cy="1676461"/>
          </a:xfrm>
          <a:prstGeom prst="rect">
            <a:avLst/>
          </a:prstGeom>
        </p:spPr>
      </p:pic>
    </p:spTree>
    <p:extLst>
      <p:ext uri="{BB962C8B-B14F-4D97-AF65-F5344CB8AC3E}">
        <p14:creationId xmlns:p14="http://schemas.microsoft.com/office/powerpoint/2010/main" val="154562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Ogólna klasyfikacja czynników szkodliwych</a:t>
            </a:r>
          </a:p>
        </p:txBody>
      </p:sp>
      <p:sp>
        <p:nvSpPr>
          <p:cNvPr id="4" name="pole tekstowe 3"/>
          <p:cNvSpPr txBox="1"/>
          <p:nvPr/>
        </p:nvSpPr>
        <p:spPr>
          <a:xfrm>
            <a:off x="1115616" y="1786031"/>
            <a:ext cx="7056784" cy="4524315"/>
          </a:xfrm>
          <a:prstGeom prst="rect">
            <a:avLst/>
          </a:prstGeom>
          <a:noFill/>
        </p:spPr>
        <p:txBody>
          <a:bodyPr wrap="square" rtlCol="0">
            <a:spAutoFit/>
          </a:bodyPr>
          <a:lstStyle/>
          <a:p>
            <a:pPr marL="342900" indent="-342900" algn="just">
              <a:buAutoNum type="arabicPeriod" startAt="3"/>
            </a:pPr>
            <a:r>
              <a:rPr lang="pl-PL" b="1" dirty="0">
                <a:latin typeface="Calibri" panose="020F0502020204030204" pitchFamily="34" charset="0"/>
              </a:rPr>
              <a:t>Czynniki biologiczne</a:t>
            </a:r>
          </a:p>
          <a:p>
            <a:pPr algn="just"/>
            <a:endParaRPr lang="pl-PL" dirty="0">
              <a:latin typeface="Calibri" panose="020F0502020204030204" pitchFamily="34" charset="0"/>
            </a:endParaRPr>
          </a:p>
          <a:p>
            <a:pPr algn="just"/>
            <a:r>
              <a:rPr lang="pl-PL" dirty="0">
                <a:latin typeface="Calibri" panose="020F0502020204030204" pitchFamily="34" charset="0"/>
              </a:rPr>
              <a:t>Do tej grupy zaliczamy:</a:t>
            </a:r>
          </a:p>
          <a:p>
            <a:pPr marL="285750" indent="-285750" algn="just">
              <a:buFont typeface="Arial" panose="020B0604020202020204" pitchFamily="34" charset="0"/>
              <a:buChar char="•"/>
            </a:pPr>
            <a:r>
              <a:rPr lang="pl-PL" dirty="0">
                <a:latin typeface="Calibri" panose="020F0502020204030204" pitchFamily="34" charset="0"/>
              </a:rPr>
              <a:t>mikroorganizmy,</a:t>
            </a:r>
          </a:p>
          <a:p>
            <a:pPr marL="285750" indent="-285750" algn="just">
              <a:buFont typeface="Arial" panose="020B0604020202020204" pitchFamily="34" charset="0"/>
              <a:buChar char="•"/>
            </a:pPr>
            <a:r>
              <a:rPr lang="pl-PL" dirty="0">
                <a:latin typeface="Calibri" panose="020F0502020204030204" pitchFamily="34" charset="0"/>
              </a:rPr>
              <a:t>bakterie,</a:t>
            </a:r>
          </a:p>
          <a:p>
            <a:pPr marL="285750" indent="-285750" algn="just">
              <a:buFont typeface="Arial" panose="020B0604020202020204" pitchFamily="34" charset="0"/>
              <a:buChar char="•"/>
            </a:pPr>
            <a:r>
              <a:rPr lang="pl-PL" dirty="0">
                <a:latin typeface="Calibri" panose="020F0502020204030204" pitchFamily="34" charset="0"/>
              </a:rPr>
              <a:t>wirusy</a:t>
            </a:r>
          </a:p>
          <a:p>
            <a:pPr marL="285750" indent="-285750" algn="just">
              <a:buFont typeface="Arial" panose="020B0604020202020204" pitchFamily="34" charset="0"/>
              <a:buChar char="•"/>
            </a:pPr>
            <a:r>
              <a:rPr lang="pl-PL" dirty="0">
                <a:latin typeface="Calibri" panose="020F0502020204030204" pitchFamily="34" charset="0"/>
              </a:rPr>
              <a:t>grzyby</a:t>
            </a:r>
          </a:p>
          <a:p>
            <a:pPr marL="285750" indent="-285750" algn="just">
              <a:buFont typeface="Arial" panose="020B0604020202020204" pitchFamily="34" charset="0"/>
              <a:buChar char="•"/>
            </a:pPr>
            <a:r>
              <a:rPr lang="pl-PL" dirty="0">
                <a:latin typeface="Calibri" panose="020F0502020204030204" pitchFamily="34" charset="0"/>
              </a:rPr>
              <a:t>pierwotniaki,</a:t>
            </a:r>
          </a:p>
          <a:p>
            <a:pPr marL="285750" indent="-285750" algn="just">
              <a:buFont typeface="Arial" panose="020B0604020202020204" pitchFamily="34" charset="0"/>
              <a:buChar char="•"/>
            </a:pPr>
            <a:r>
              <a:rPr lang="pl-PL" dirty="0">
                <a:latin typeface="Calibri" panose="020F0502020204030204" pitchFamily="34" charset="0"/>
              </a:rPr>
              <a:t>substancje wytwarzane przez mikroorganizmy:</a:t>
            </a:r>
          </a:p>
          <a:p>
            <a:pPr marL="285750" indent="-285750" algn="just">
              <a:buFontTx/>
              <a:buChar char="-"/>
            </a:pPr>
            <a:r>
              <a:rPr lang="pl-PL" dirty="0">
                <a:latin typeface="Calibri" panose="020F0502020204030204" pitchFamily="34" charset="0"/>
              </a:rPr>
              <a:t>toksyny,</a:t>
            </a:r>
          </a:p>
          <a:p>
            <a:pPr marL="285750" indent="-285750" algn="just">
              <a:buFontTx/>
              <a:buChar char="-"/>
            </a:pPr>
            <a:r>
              <a:rPr lang="pl-PL" dirty="0">
                <a:latin typeface="Calibri" panose="020F0502020204030204" pitchFamily="34" charset="0"/>
              </a:rPr>
              <a:t>alergeny,</a:t>
            </a:r>
          </a:p>
          <a:p>
            <a:pPr marL="285750" indent="-285750" algn="just">
              <a:buFont typeface="Arial" panose="020B0604020202020204" pitchFamily="34" charset="0"/>
              <a:buChar char="•"/>
            </a:pPr>
            <a:r>
              <a:rPr lang="pl-PL" dirty="0">
                <a:latin typeface="Calibri" panose="020F0502020204030204" pitchFamily="34" charset="0"/>
              </a:rPr>
              <a:t>makroorganizmy:</a:t>
            </a:r>
          </a:p>
          <a:p>
            <a:pPr marL="285750" indent="-285750" algn="just">
              <a:buFontTx/>
              <a:buChar char="-"/>
            </a:pPr>
            <a:r>
              <a:rPr lang="pl-PL" dirty="0">
                <a:latin typeface="Calibri" panose="020F0502020204030204" pitchFamily="34" charset="0"/>
              </a:rPr>
              <a:t>rośliny,</a:t>
            </a:r>
          </a:p>
          <a:p>
            <a:pPr marL="285750" indent="-285750" algn="just">
              <a:buFontTx/>
              <a:buChar char="-"/>
            </a:pPr>
            <a:r>
              <a:rPr lang="pl-PL" dirty="0">
                <a:latin typeface="Calibri" panose="020F0502020204030204" pitchFamily="34" charset="0"/>
              </a:rPr>
              <a:t>zwierzęta.</a:t>
            </a:r>
          </a:p>
          <a:p>
            <a:pPr algn="just"/>
            <a:endParaRPr lang="pl-PL" dirty="0">
              <a:latin typeface="Calibri" panose="020F0502020204030204" pitchFamily="34" charset="0"/>
            </a:endParaRPr>
          </a:p>
          <a:p>
            <a:endParaRPr lang="pl-PL" dirty="0">
              <a:latin typeface="Calibri" panose="020F0502020204030204" pitchFamily="34" charset="0"/>
            </a:endParaRPr>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1780276"/>
            <a:ext cx="1995032" cy="2261941"/>
          </a:xfrm>
          <a:prstGeom prst="rect">
            <a:avLst/>
          </a:prstGeom>
        </p:spPr>
      </p:pic>
      <p:pic>
        <p:nvPicPr>
          <p:cNvPr id="7" name="Obraz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572" y="3789040"/>
            <a:ext cx="2424432" cy="2736379"/>
          </a:xfrm>
          <a:prstGeom prst="rect">
            <a:avLst/>
          </a:prstGeom>
        </p:spPr>
      </p:pic>
      <p:pic>
        <p:nvPicPr>
          <p:cNvPr id="8" name="Obraz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3612" y="1778847"/>
            <a:ext cx="595313" cy="2381250"/>
          </a:xfrm>
          <a:prstGeom prst="rect">
            <a:avLst/>
          </a:prstGeom>
        </p:spPr>
      </p:pic>
    </p:spTree>
    <p:extLst>
      <p:ext uri="{BB962C8B-B14F-4D97-AF65-F5344CB8AC3E}">
        <p14:creationId xmlns:p14="http://schemas.microsoft.com/office/powerpoint/2010/main" val="287474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10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dirty="0"/>
              <a:t>General classification of harmful factors</a:t>
            </a:r>
            <a:endParaRPr lang="pl-PL" sz="3200" b="1" dirty="0"/>
          </a:p>
        </p:txBody>
      </p:sp>
      <p:sp>
        <p:nvSpPr>
          <p:cNvPr id="4" name="pole tekstowe 3"/>
          <p:cNvSpPr txBox="1"/>
          <p:nvPr/>
        </p:nvSpPr>
        <p:spPr>
          <a:xfrm>
            <a:off x="1115616" y="1786031"/>
            <a:ext cx="7056784" cy="4524315"/>
          </a:xfrm>
          <a:prstGeom prst="rect">
            <a:avLst/>
          </a:prstGeom>
          <a:noFill/>
        </p:spPr>
        <p:txBody>
          <a:bodyPr wrap="square" rtlCol="0">
            <a:spAutoFit/>
          </a:bodyPr>
          <a:lstStyle/>
          <a:p>
            <a:pPr algn="just"/>
            <a:r>
              <a:rPr lang="pl-PL" b="1" dirty="0"/>
              <a:t>3. </a:t>
            </a:r>
            <a:r>
              <a:rPr lang="pl-PL" b="1" dirty="0" err="1"/>
              <a:t>Biological</a:t>
            </a:r>
            <a:r>
              <a:rPr lang="pl-PL" b="1" dirty="0"/>
              <a:t> </a:t>
            </a:r>
            <a:r>
              <a:rPr lang="pl-PL" b="1" dirty="0" err="1"/>
              <a:t>factors</a:t>
            </a:r>
            <a:r>
              <a:rPr lang="pl-PL" dirty="0"/>
              <a:t> </a:t>
            </a:r>
            <a:endParaRPr lang="pl-PL" dirty="0">
              <a:latin typeface="Calibri" panose="020F0502020204030204" pitchFamily="34" charset="0"/>
            </a:endParaRPr>
          </a:p>
          <a:p>
            <a:endParaRPr lang="pl-PL" b="1" dirty="0"/>
          </a:p>
          <a:p>
            <a:r>
              <a:rPr lang="pl-PL" b="1" dirty="0" err="1"/>
              <a:t>This</a:t>
            </a:r>
            <a:r>
              <a:rPr lang="pl-PL" b="1" dirty="0"/>
              <a:t> </a:t>
            </a:r>
            <a:r>
              <a:rPr lang="pl-PL" b="1" dirty="0" err="1"/>
              <a:t>group</a:t>
            </a:r>
            <a:r>
              <a:rPr lang="pl-PL" b="1" dirty="0"/>
              <a:t> </a:t>
            </a:r>
            <a:r>
              <a:rPr lang="pl-PL" b="1" dirty="0" err="1"/>
              <a:t>includes</a:t>
            </a:r>
            <a:r>
              <a:rPr lang="pl-PL" b="1" dirty="0"/>
              <a:t>:</a:t>
            </a:r>
            <a:endParaRPr lang="pl-PL" dirty="0"/>
          </a:p>
          <a:p>
            <a:pPr>
              <a:buFont typeface="Arial" panose="020B0604020202020204" pitchFamily="34" charset="0"/>
              <a:buChar char="•"/>
            </a:pPr>
            <a:r>
              <a:rPr lang="pl-PL" dirty="0" err="1"/>
              <a:t>Microorganisms</a:t>
            </a:r>
            <a:r>
              <a:rPr lang="pl-PL" dirty="0"/>
              <a:t>:</a:t>
            </a:r>
          </a:p>
          <a:p>
            <a:pPr>
              <a:buFont typeface="Arial" panose="020B0604020202020204" pitchFamily="34" charset="0"/>
              <a:buChar char="•"/>
            </a:pPr>
            <a:r>
              <a:rPr lang="pl-PL" dirty="0" err="1"/>
              <a:t>bacteria</a:t>
            </a:r>
            <a:r>
              <a:rPr lang="pl-PL" dirty="0"/>
              <a:t>,</a:t>
            </a:r>
          </a:p>
          <a:p>
            <a:pPr>
              <a:buFont typeface="Arial" panose="020B0604020202020204" pitchFamily="34" charset="0"/>
              <a:buChar char="•"/>
            </a:pPr>
            <a:r>
              <a:rPr lang="pl-PL" dirty="0" err="1"/>
              <a:t>viruses</a:t>
            </a:r>
            <a:r>
              <a:rPr lang="pl-PL" dirty="0"/>
              <a:t>,</a:t>
            </a:r>
          </a:p>
          <a:p>
            <a:pPr>
              <a:buFont typeface="Arial" panose="020B0604020202020204" pitchFamily="34" charset="0"/>
              <a:buChar char="•"/>
            </a:pPr>
            <a:r>
              <a:rPr lang="pl-PL" dirty="0" err="1"/>
              <a:t>fungi</a:t>
            </a:r>
            <a:r>
              <a:rPr lang="pl-PL" dirty="0"/>
              <a:t>,</a:t>
            </a:r>
          </a:p>
          <a:p>
            <a:pPr>
              <a:buFont typeface="Arial" panose="020B0604020202020204" pitchFamily="34" charset="0"/>
              <a:buChar char="•"/>
            </a:pPr>
            <a:r>
              <a:rPr lang="pl-PL" dirty="0"/>
              <a:t>protozoa,</a:t>
            </a:r>
          </a:p>
          <a:p>
            <a:pPr>
              <a:buFont typeface="Arial" panose="020B0604020202020204" pitchFamily="34" charset="0"/>
              <a:buChar char="•"/>
            </a:pPr>
            <a:r>
              <a:rPr lang="pl-PL" dirty="0" err="1"/>
              <a:t>Substances</a:t>
            </a:r>
            <a:r>
              <a:rPr lang="pl-PL" dirty="0"/>
              <a:t> </a:t>
            </a:r>
            <a:r>
              <a:rPr lang="pl-PL" dirty="0" err="1"/>
              <a:t>produced</a:t>
            </a:r>
            <a:r>
              <a:rPr lang="pl-PL" dirty="0"/>
              <a:t> by </a:t>
            </a:r>
            <a:r>
              <a:rPr lang="pl-PL" dirty="0" err="1"/>
              <a:t>microorganisms</a:t>
            </a:r>
            <a:r>
              <a:rPr lang="pl-PL" dirty="0"/>
              <a:t>:</a:t>
            </a:r>
          </a:p>
          <a:p>
            <a:pPr marL="742950" lvl="1" indent="-285750">
              <a:buFont typeface="Arial" panose="020B0604020202020204" pitchFamily="34" charset="0"/>
              <a:buChar char="•"/>
            </a:pPr>
            <a:r>
              <a:rPr lang="pl-PL" dirty="0" err="1"/>
              <a:t>toxins</a:t>
            </a:r>
            <a:r>
              <a:rPr lang="pl-PL" dirty="0"/>
              <a:t>,</a:t>
            </a:r>
          </a:p>
          <a:p>
            <a:pPr marL="742950" lvl="1" indent="-285750">
              <a:buFont typeface="Arial" panose="020B0604020202020204" pitchFamily="34" charset="0"/>
              <a:buChar char="•"/>
            </a:pPr>
            <a:r>
              <a:rPr lang="pl-PL" dirty="0" err="1"/>
              <a:t>allergens</a:t>
            </a:r>
            <a:r>
              <a:rPr lang="pl-PL" dirty="0"/>
              <a:t>,</a:t>
            </a:r>
          </a:p>
          <a:p>
            <a:pPr>
              <a:buFont typeface="Arial" panose="020B0604020202020204" pitchFamily="34" charset="0"/>
              <a:buChar char="•"/>
            </a:pPr>
            <a:r>
              <a:rPr lang="pl-PL" dirty="0" err="1"/>
              <a:t>Macroorganisms</a:t>
            </a:r>
            <a:r>
              <a:rPr lang="pl-PL" dirty="0"/>
              <a:t>:</a:t>
            </a:r>
          </a:p>
          <a:p>
            <a:pPr marL="742950" lvl="1" indent="-285750">
              <a:buFont typeface="Arial" panose="020B0604020202020204" pitchFamily="34" charset="0"/>
              <a:buChar char="•"/>
            </a:pPr>
            <a:r>
              <a:rPr lang="pl-PL" dirty="0" err="1"/>
              <a:t>plants</a:t>
            </a:r>
            <a:r>
              <a:rPr lang="pl-PL" dirty="0"/>
              <a:t>,</a:t>
            </a:r>
          </a:p>
          <a:p>
            <a:pPr marL="742950" lvl="1" indent="-285750">
              <a:buFont typeface="Arial" panose="020B0604020202020204" pitchFamily="34" charset="0"/>
              <a:buChar char="•"/>
            </a:pPr>
            <a:r>
              <a:rPr lang="pl-PL" dirty="0" err="1"/>
              <a:t>animals</a:t>
            </a:r>
            <a:r>
              <a:rPr lang="pl-PL" dirty="0"/>
              <a:t>.</a:t>
            </a:r>
          </a:p>
          <a:p>
            <a:pPr algn="just"/>
            <a:endParaRPr lang="pl-PL" dirty="0">
              <a:latin typeface="Calibri" panose="020F0502020204030204" pitchFamily="34" charset="0"/>
            </a:endParaRPr>
          </a:p>
          <a:p>
            <a:endParaRPr lang="pl-PL" dirty="0">
              <a:latin typeface="Calibri" panose="020F0502020204030204" pitchFamily="34" charset="0"/>
            </a:endParaRPr>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2187" y="2272272"/>
            <a:ext cx="1263641" cy="1432700"/>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3803831"/>
            <a:ext cx="1745812" cy="1970442"/>
          </a:xfrm>
          <a:prstGeom prst="rect">
            <a:avLst/>
          </a:prstGeom>
        </p:spPr>
      </p:pic>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4856" y="1742650"/>
            <a:ext cx="490581" cy="1962322"/>
          </a:xfrm>
          <a:prstGeom prst="rect">
            <a:avLst/>
          </a:prstGeom>
        </p:spPr>
      </p:pic>
    </p:spTree>
    <p:extLst>
      <p:ext uri="{BB962C8B-B14F-4D97-AF65-F5344CB8AC3E}">
        <p14:creationId xmlns:p14="http://schemas.microsoft.com/office/powerpoint/2010/main" val="274765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10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Ogólna klasyfikacja czynników szkodliwych</a:t>
            </a:r>
          </a:p>
        </p:txBody>
      </p:sp>
      <p:sp>
        <p:nvSpPr>
          <p:cNvPr id="4" name="pole tekstowe 3"/>
          <p:cNvSpPr txBox="1"/>
          <p:nvPr/>
        </p:nvSpPr>
        <p:spPr>
          <a:xfrm>
            <a:off x="1115616" y="1786031"/>
            <a:ext cx="7056784" cy="2585323"/>
          </a:xfrm>
          <a:prstGeom prst="rect">
            <a:avLst/>
          </a:prstGeom>
          <a:noFill/>
        </p:spPr>
        <p:txBody>
          <a:bodyPr wrap="square" rtlCol="0">
            <a:spAutoFit/>
          </a:bodyPr>
          <a:lstStyle/>
          <a:p>
            <a:pPr algn="just"/>
            <a:r>
              <a:rPr lang="pl-PL" dirty="0">
                <a:latin typeface="Calibri" panose="020F0502020204030204" pitchFamily="34" charset="0"/>
              </a:rPr>
              <a:t>4</a:t>
            </a:r>
            <a:r>
              <a:rPr lang="pl-PL" b="1" dirty="0">
                <a:latin typeface="Calibri" panose="020F0502020204030204" pitchFamily="34" charset="0"/>
              </a:rPr>
              <a:t>.    Czynniki psychofizyczne</a:t>
            </a:r>
          </a:p>
          <a:p>
            <a:pPr algn="just"/>
            <a:endParaRPr lang="pl-PL" dirty="0">
              <a:latin typeface="Calibri" panose="020F0502020204030204" pitchFamily="34" charset="0"/>
            </a:endParaRPr>
          </a:p>
          <a:p>
            <a:pPr algn="just"/>
            <a:r>
              <a:rPr lang="pl-PL" dirty="0">
                <a:latin typeface="Calibri" panose="020F0502020204030204" pitchFamily="34" charset="0"/>
              </a:rPr>
              <a:t>Do tej grupy zaliczamy:</a:t>
            </a:r>
          </a:p>
          <a:p>
            <a:pPr algn="just"/>
            <a:endParaRPr lang="pl-PL" dirty="0">
              <a:latin typeface="Calibri" panose="020F0502020204030204" pitchFamily="34" charset="0"/>
            </a:endParaRPr>
          </a:p>
          <a:p>
            <a:pPr marL="285750" indent="-285750" algn="just">
              <a:buFont typeface="Arial" panose="020B0604020202020204" pitchFamily="34" charset="0"/>
              <a:buChar char="•"/>
            </a:pPr>
            <a:r>
              <a:rPr lang="pl-PL" dirty="0">
                <a:latin typeface="Calibri" panose="020F0502020204030204" pitchFamily="34" charset="0"/>
              </a:rPr>
              <a:t>Obciążenie fizyczne (statyczne i dynamiczne),</a:t>
            </a:r>
          </a:p>
          <a:p>
            <a:pPr marL="285750" indent="-285750" algn="just">
              <a:buFont typeface="Arial" panose="020B0604020202020204" pitchFamily="34" charset="0"/>
              <a:buChar char="•"/>
            </a:pPr>
            <a:r>
              <a:rPr lang="pl-PL" dirty="0">
                <a:latin typeface="Calibri" panose="020F0502020204030204" pitchFamily="34" charset="0"/>
              </a:rPr>
              <a:t>Obciążenie nerwowo- psychiczne: (obciążenie umysłu, obciążenie lub niedociążenie percepcyjne, obciążenie emocjonalne)</a:t>
            </a:r>
          </a:p>
          <a:p>
            <a:pPr algn="just"/>
            <a:endParaRPr lang="pl-PL" dirty="0">
              <a:latin typeface="Calibri" panose="020F0502020204030204" pitchFamily="34" charset="0"/>
            </a:endParaRPr>
          </a:p>
          <a:p>
            <a:endParaRPr lang="pl-PL" dirty="0">
              <a:latin typeface="Calibri" panose="020F0502020204030204" pitchFamily="34" charset="0"/>
            </a:endParaRPr>
          </a:p>
        </p:txBody>
      </p:sp>
      <p:pic>
        <p:nvPicPr>
          <p:cNvPr id="7" name="Picture 2" descr="C:\Users\igocala\Desktop\stick_figure_walk_low_battery_500_clr_454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478033"/>
            <a:ext cx="1656184" cy="33799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igocala\Desktop\stick_figure_headache_1600_clr_720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4077072"/>
            <a:ext cx="862923" cy="189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306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00100" y="857232"/>
            <a:ext cx="6965245" cy="1202485"/>
          </a:xfrm>
        </p:spPr>
        <p:txBody>
          <a:bodyPr>
            <a:normAutofit/>
          </a:bodyPr>
          <a:lstStyle/>
          <a:p>
            <a:r>
              <a:rPr lang="en-US" sz="2800" dirty="0"/>
              <a:t>General classification of harmful factors</a:t>
            </a:r>
            <a:endParaRPr lang="pl-PL" sz="2800" b="1" dirty="0"/>
          </a:p>
        </p:txBody>
      </p:sp>
      <p:sp>
        <p:nvSpPr>
          <p:cNvPr id="4" name="pole tekstowe 3"/>
          <p:cNvSpPr txBox="1"/>
          <p:nvPr/>
        </p:nvSpPr>
        <p:spPr>
          <a:xfrm>
            <a:off x="1115616" y="1786031"/>
            <a:ext cx="7056784" cy="3139321"/>
          </a:xfrm>
          <a:prstGeom prst="rect">
            <a:avLst/>
          </a:prstGeom>
          <a:noFill/>
        </p:spPr>
        <p:txBody>
          <a:bodyPr wrap="square" rtlCol="0">
            <a:spAutoFit/>
          </a:bodyPr>
          <a:lstStyle/>
          <a:p>
            <a:pPr algn="just"/>
            <a:r>
              <a:rPr lang="pl-PL" dirty="0">
                <a:latin typeface="Calibri" panose="020F0502020204030204" pitchFamily="34" charset="0"/>
              </a:rPr>
              <a:t>4. </a:t>
            </a:r>
            <a:r>
              <a:rPr lang="pl-PL" dirty="0" err="1"/>
              <a:t>Psychophysical</a:t>
            </a:r>
            <a:r>
              <a:rPr lang="pl-PL" dirty="0"/>
              <a:t> </a:t>
            </a:r>
            <a:r>
              <a:rPr lang="pl-PL" dirty="0" err="1"/>
              <a:t>factors</a:t>
            </a:r>
            <a:endParaRPr lang="pl-PL" dirty="0">
              <a:latin typeface="Calibri" panose="020F0502020204030204" pitchFamily="34" charset="0"/>
            </a:endParaRPr>
          </a:p>
          <a:p>
            <a:pPr algn="just"/>
            <a:endParaRPr lang="pl-PL" dirty="0">
              <a:latin typeface="Calibri" panose="020F0502020204030204" pitchFamily="34" charset="0"/>
            </a:endParaRPr>
          </a:p>
          <a:p>
            <a:r>
              <a:rPr lang="en-US" b="1" dirty="0"/>
              <a:t>This group includes:</a:t>
            </a:r>
            <a:endParaRPr lang="pl-PL" b="1" dirty="0"/>
          </a:p>
          <a:p>
            <a:endParaRPr lang="en-US" dirty="0"/>
          </a:p>
          <a:p>
            <a:pPr>
              <a:buFont typeface="Arial" panose="020B0604020202020204" pitchFamily="34" charset="0"/>
              <a:buChar char="•"/>
            </a:pPr>
            <a:r>
              <a:rPr lang="en-US" dirty="0"/>
              <a:t>Physical strain (static and dynamic),</a:t>
            </a:r>
            <a:endParaRPr lang="pl-PL" dirty="0"/>
          </a:p>
          <a:p>
            <a:endParaRPr lang="en-US" dirty="0"/>
          </a:p>
          <a:p>
            <a:pPr>
              <a:buFont typeface="Arial" panose="020B0604020202020204" pitchFamily="34" charset="0"/>
              <a:buChar char="•"/>
            </a:pPr>
            <a:r>
              <a:rPr lang="en-US" dirty="0"/>
              <a:t>Neuropsychological strain:</a:t>
            </a:r>
          </a:p>
          <a:p>
            <a:pPr marL="742950" lvl="1" indent="-285750">
              <a:buFont typeface="Arial" panose="020B0604020202020204" pitchFamily="34" charset="0"/>
              <a:buChar char="•"/>
            </a:pPr>
            <a:r>
              <a:rPr lang="en-US" dirty="0"/>
              <a:t>mental workload,</a:t>
            </a:r>
          </a:p>
          <a:p>
            <a:pPr marL="742950" lvl="1" indent="-285750">
              <a:buFont typeface="Arial" panose="020B0604020202020204" pitchFamily="34" charset="0"/>
              <a:buChar char="•"/>
            </a:pPr>
            <a:r>
              <a:rPr lang="en-US" dirty="0"/>
              <a:t>perceptual overload or </a:t>
            </a:r>
            <a:r>
              <a:rPr lang="en-US" dirty="0" err="1"/>
              <a:t>underload</a:t>
            </a:r>
            <a:r>
              <a:rPr lang="en-US" dirty="0"/>
              <a:t>,</a:t>
            </a:r>
          </a:p>
          <a:p>
            <a:pPr marL="742950" lvl="1" indent="-285750">
              <a:buFont typeface="Arial" panose="020B0604020202020204" pitchFamily="34" charset="0"/>
              <a:buChar char="•"/>
            </a:pPr>
            <a:r>
              <a:rPr lang="en-US" dirty="0"/>
              <a:t>emotional strain.</a:t>
            </a:r>
          </a:p>
          <a:p>
            <a:endParaRPr lang="pl-PL" dirty="0">
              <a:latin typeface="Calibri" panose="020F0502020204030204" pitchFamily="34" charset="0"/>
            </a:endParaRPr>
          </a:p>
        </p:txBody>
      </p:sp>
      <p:pic>
        <p:nvPicPr>
          <p:cNvPr id="7" name="Picture 2" descr="C:\Users\igocala\Desktop\stick_figure_walk_low_battery_500_clr_4543.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3281" y="3645024"/>
            <a:ext cx="901467" cy="18397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igocala\Desktop\stick_figure_headache_1600_clr_720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1688582"/>
            <a:ext cx="1195642" cy="262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4641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a:latin typeface="Calibri" panose="020F0502020204030204" pitchFamily="34" charset="0"/>
                <a:ea typeface="Calibri" panose="020F0502020204030204" pitchFamily="34" charset="0"/>
                <a:cs typeface="Calibri" panose="020F0502020204030204" pitchFamily="34" charset="0"/>
              </a:rPr>
              <a:t>Wypadek przy pracy</a:t>
            </a:r>
          </a:p>
        </p:txBody>
      </p:sp>
      <p:sp>
        <p:nvSpPr>
          <p:cNvPr id="4" name="pole tekstowe 3"/>
          <p:cNvSpPr txBox="1"/>
          <p:nvPr/>
        </p:nvSpPr>
        <p:spPr>
          <a:xfrm>
            <a:off x="1115253" y="2204864"/>
            <a:ext cx="7056784" cy="3539430"/>
          </a:xfrm>
          <a:prstGeom prst="rect">
            <a:avLst/>
          </a:prstGeom>
          <a:noFill/>
        </p:spPr>
        <p:txBody>
          <a:bodyPr wrap="square" rtlCol="0">
            <a:spAutoFit/>
          </a:bodyPr>
          <a:lstStyle/>
          <a:p>
            <a:pPr lvl="0"/>
            <a:r>
              <a:rPr lang="pl-PL" sz="1400" b="1" dirty="0">
                <a:latin typeface="Calibri" panose="020F0502020204030204" pitchFamily="34" charset="0"/>
              </a:rPr>
              <a:t>Za wypadek przy pracy </a:t>
            </a:r>
            <a:r>
              <a:rPr lang="pl-PL" sz="1400" dirty="0">
                <a:latin typeface="Calibri" panose="020F0502020204030204" pitchFamily="34" charset="0"/>
              </a:rPr>
              <a:t>uważa się nagłe zdarzenie wywołane przyczyną zewnętrzną powodujące uraz lub śmierć, które nastąpiło w związku z pracą (wszystkie wymienione warunki muszą być spełnione jednocześnie):</a:t>
            </a:r>
          </a:p>
          <a:p>
            <a:pPr lvl="0"/>
            <a:endParaRPr lang="pl-PL" sz="1400" dirty="0">
              <a:latin typeface="Calibri" panose="020F0502020204030204" pitchFamily="34" charset="0"/>
            </a:endParaRPr>
          </a:p>
          <a:p>
            <a:pPr marL="285750" lvl="0" indent="-285750">
              <a:buFont typeface="Arial" panose="020B0604020202020204" pitchFamily="34" charset="0"/>
              <a:buChar char="•"/>
            </a:pPr>
            <a:r>
              <a:rPr lang="pl-PL" sz="1400" dirty="0">
                <a:latin typeface="Calibri" panose="020F0502020204030204" pitchFamily="34" charset="0"/>
              </a:rPr>
              <a:t>podczas lub w związku z wykonywaniem przez pracownika zwykłych czynności bądź poleceń przełożonych (podejmowanych nie tylko w miejscu wykonywania pracy, ale także poza takim miejscem),</a:t>
            </a:r>
          </a:p>
          <a:p>
            <a:pPr marL="285750" lvl="0" indent="-285750">
              <a:buFont typeface="Arial" panose="020B0604020202020204" pitchFamily="34" charset="0"/>
              <a:buChar char="•"/>
            </a:pPr>
            <a:r>
              <a:rPr lang="pl-PL" sz="1400" dirty="0">
                <a:latin typeface="Calibri" panose="020F0502020204030204" pitchFamily="34" charset="0"/>
              </a:rPr>
              <a:t>podczas lub w związku z wykonywaniem przez pracownika czynności na rzecz pracodawcy, nawet bez polecenia,</a:t>
            </a:r>
          </a:p>
          <a:p>
            <a:pPr marL="285750" lvl="0" indent="-285750">
              <a:buFont typeface="Arial" panose="020B0604020202020204" pitchFamily="34" charset="0"/>
              <a:buChar char="•"/>
            </a:pPr>
            <a:r>
              <a:rPr lang="pl-PL" sz="1400" dirty="0">
                <a:latin typeface="Calibri" panose="020F0502020204030204" pitchFamily="34" charset="0"/>
              </a:rPr>
              <a:t>w czasie pozostawania pracownika w dyspozycji pracodawcy w drodze między siedzibą pracodawcy a miejscem wykonywania obowiązku wynikającego ze stosunku pracy,</a:t>
            </a:r>
          </a:p>
          <a:p>
            <a:pPr marL="285750" lvl="0" indent="-285750">
              <a:buFont typeface="Arial" panose="020B0604020202020204" pitchFamily="34" charset="0"/>
              <a:buChar char="•"/>
            </a:pPr>
            <a:r>
              <a:rPr lang="pl-PL" sz="1400" dirty="0">
                <a:latin typeface="Calibri" panose="020F0502020204030204" pitchFamily="34" charset="0"/>
              </a:rPr>
              <a:t>współpracy przy wykonywaniu pracy na podstawie umowy agencyjnej, umowy zlecenia                  lub umowy o świadczenie usług, do której zgodnie z Kodeksem cywilnym stosuje się przepisy dotyczące zlecenia.</a:t>
            </a:r>
          </a:p>
          <a:p>
            <a:pPr lvl="0"/>
            <a:endParaRPr lang="pl-PL" sz="1400" dirty="0">
              <a:latin typeface="Calibri" panose="020F0502020204030204" pitchFamily="34" charset="0"/>
            </a:endParaRPr>
          </a:p>
          <a:p>
            <a:pPr algn="just"/>
            <a:endParaRPr lang="pl-PL" sz="1400" b="1" i="1" dirty="0">
              <a:latin typeface="Calibri" panose="020F05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82717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err="1"/>
              <a:t>Occupational</a:t>
            </a:r>
            <a:r>
              <a:rPr lang="pl-PL" sz="3200" b="1" dirty="0"/>
              <a:t> </a:t>
            </a:r>
            <a:r>
              <a:rPr lang="pl-PL" sz="3200" b="1" dirty="0" err="1"/>
              <a:t>accident</a:t>
            </a:r>
            <a:endParaRPr lang="pl-PL" sz="3200" b="1" dirty="0"/>
          </a:p>
        </p:txBody>
      </p:sp>
      <p:sp>
        <p:nvSpPr>
          <p:cNvPr id="4" name="pole tekstowe 3"/>
          <p:cNvSpPr txBox="1"/>
          <p:nvPr/>
        </p:nvSpPr>
        <p:spPr>
          <a:xfrm>
            <a:off x="1115253" y="2204864"/>
            <a:ext cx="7056784" cy="3754874"/>
          </a:xfrm>
          <a:prstGeom prst="rect">
            <a:avLst/>
          </a:prstGeom>
          <a:noFill/>
        </p:spPr>
        <p:txBody>
          <a:bodyPr wrap="square" rtlCol="0">
            <a:spAutoFit/>
          </a:bodyPr>
          <a:lstStyle/>
          <a:p>
            <a:r>
              <a:rPr lang="en-US" sz="1400" b="1" dirty="0">
                <a:latin typeface="Calibri" panose="020F0502020204030204" pitchFamily="34" charset="0"/>
                <a:ea typeface="Calibri" panose="020F0502020204030204" pitchFamily="34" charset="0"/>
                <a:cs typeface="Calibri" panose="020F0502020204030204" pitchFamily="34" charset="0"/>
              </a:rPr>
              <a:t>An occupational accident</a:t>
            </a:r>
            <a:r>
              <a:rPr lang="en-US" sz="1400" dirty="0">
                <a:latin typeface="Calibri" panose="020F0502020204030204" pitchFamily="34" charset="0"/>
                <a:ea typeface="Calibri" panose="020F0502020204030204" pitchFamily="34" charset="0"/>
                <a:cs typeface="Calibri" panose="020F0502020204030204" pitchFamily="34" charset="0"/>
              </a:rPr>
              <a:t> is defined as a sudden event caused by an external factor, resulting in injury or death, </a:t>
            </a:r>
            <a:r>
              <a:rPr lang="en-GB" sz="1400" dirty="0">
                <a:latin typeface="Calibri" panose="020F0502020204030204" pitchFamily="34" charset="0"/>
                <a:ea typeface="Calibri" panose="020F0502020204030204" pitchFamily="34" charset="0"/>
                <a:cs typeface="Calibri" panose="020F0502020204030204" pitchFamily="34" charset="0"/>
              </a:rPr>
              <a:t>For an accident to be classed as occupational,</a:t>
            </a:r>
            <a:r>
              <a:rPr lang="en-US" sz="1400" dirty="0">
                <a:latin typeface="Calibri" panose="020F0502020204030204" pitchFamily="34" charset="0"/>
                <a:ea typeface="Calibri" panose="020F0502020204030204" pitchFamily="34" charset="0"/>
                <a:cs typeface="Calibri" panose="020F0502020204030204" pitchFamily="34" charset="0"/>
              </a:rPr>
              <a:t> (all of the following conditions must be met simultaneously):</a:t>
            </a:r>
            <a:endParaRPr lang="pl-PL" sz="1400" dirty="0">
              <a:latin typeface="Calibri" panose="020F0502020204030204" pitchFamily="34" charset="0"/>
              <a:ea typeface="Calibri" panose="020F0502020204030204" pitchFamily="34" charset="0"/>
              <a:cs typeface="Calibri" panose="020F0502020204030204" pitchFamily="34" charset="0"/>
            </a:endParaRPr>
          </a:p>
          <a:p>
            <a:r>
              <a:rPr lang="pl-PL" sz="1400" dirty="0" err="1">
                <a:latin typeface="Calibri" panose="020F0502020204030204" pitchFamily="34" charset="0"/>
                <a:ea typeface="Calibri" panose="020F0502020204030204" pitchFamily="34" charset="0"/>
                <a:cs typeface="Calibri" panose="020F0502020204030204" pitchFamily="34" charset="0"/>
              </a:rPr>
              <a:t>Psychophysical</a:t>
            </a:r>
            <a:r>
              <a:rPr lang="pl-PL" sz="1400" dirty="0">
                <a:latin typeface="Calibri" panose="020F0502020204030204" pitchFamily="34" charset="0"/>
                <a:ea typeface="Calibri" panose="020F0502020204030204" pitchFamily="34" charset="0"/>
                <a:cs typeface="Calibri" panose="020F0502020204030204" pitchFamily="34" charset="0"/>
              </a:rPr>
              <a:t> </a:t>
            </a:r>
            <a:r>
              <a:rPr lang="pl-PL" sz="1400" dirty="0" err="1">
                <a:latin typeface="Calibri" panose="020F0502020204030204" pitchFamily="34" charset="0"/>
                <a:ea typeface="Calibri" panose="020F0502020204030204" pitchFamily="34" charset="0"/>
                <a:cs typeface="Calibri" panose="020F0502020204030204" pitchFamily="34" charset="0"/>
              </a:rPr>
              <a:t>factors</a:t>
            </a:r>
            <a:r>
              <a:rPr lang="pl-PL" sz="1400" dirty="0">
                <a:latin typeface="Calibri" panose="020F0502020204030204" pitchFamily="34" charset="0"/>
                <a:ea typeface="Calibri" panose="020F0502020204030204" pitchFamily="34" charset="0"/>
                <a:cs typeface="Calibri" panose="020F0502020204030204" pitchFamily="34" charset="0"/>
              </a:rPr>
              <a:t>:</a:t>
            </a:r>
          </a:p>
          <a:p>
            <a:endParaRPr lang="en-US" sz="14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pl-PL" sz="1400" dirty="0" err="1">
                <a:latin typeface="Calibri" panose="020F0502020204030204" pitchFamily="34" charset="0"/>
                <a:ea typeface="Calibri" panose="020F0502020204030204" pitchFamily="34" charset="0"/>
                <a:cs typeface="Calibri" panose="020F0502020204030204" pitchFamily="34" charset="0"/>
              </a:rPr>
              <a:t>It</a:t>
            </a:r>
            <a:r>
              <a:rPr lang="pl-PL" sz="1400" dirty="0">
                <a:latin typeface="Calibri" panose="020F0502020204030204" pitchFamily="34" charset="0"/>
                <a:ea typeface="Calibri" panose="020F0502020204030204" pitchFamily="34" charset="0"/>
                <a:cs typeface="Calibri" panose="020F0502020204030204" pitchFamily="34" charset="0"/>
              </a:rPr>
              <a:t> </a:t>
            </a:r>
            <a:r>
              <a:rPr lang="pl-PL" sz="1400" dirty="0" err="1">
                <a:latin typeface="Calibri" panose="020F0502020204030204" pitchFamily="34" charset="0"/>
                <a:ea typeface="Calibri" panose="020F0502020204030204" pitchFamily="34" charset="0"/>
                <a:cs typeface="Calibri" panose="020F0502020204030204" pitchFamily="34" charset="0"/>
              </a:rPr>
              <a:t>must</a:t>
            </a:r>
            <a:r>
              <a:rPr lang="pl-PL" sz="1400" dirty="0">
                <a:latin typeface="Calibri" panose="020F0502020204030204" pitchFamily="34" charset="0"/>
                <a:ea typeface="Calibri" panose="020F0502020204030204" pitchFamily="34" charset="0"/>
                <a:cs typeface="Calibri" panose="020F0502020204030204" pitchFamily="34" charset="0"/>
              </a:rPr>
              <a:t> </a:t>
            </a:r>
            <a:r>
              <a:rPr lang="pl-PL" sz="1400" dirty="0" err="1">
                <a:latin typeface="Calibri" panose="020F0502020204030204" pitchFamily="34" charset="0"/>
                <a:ea typeface="Calibri" panose="020F0502020204030204" pitchFamily="34" charset="0"/>
                <a:cs typeface="Calibri" panose="020F0502020204030204" pitchFamily="34" charset="0"/>
              </a:rPr>
              <a:t>occur</a:t>
            </a:r>
            <a:r>
              <a:rPr lang="pl-PL" sz="1400" dirty="0">
                <a:latin typeface="Calibri" panose="020F0502020204030204" pitchFamily="34" charset="0"/>
                <a:ea typeface="Calibri" panose="020F0502020204030204" pitchFamily="34" charset="0"/>
                <a:cs typeface="Calibri" panose="020F0502020204030204" pitchFamily="34" charset="0"/>
              </a:rPr>
              <a:t> </a:t>
            </a:r>
            <a:r>
              <a:rPr lang="en-US" sz="1400" dirty="0">
                <a:latin typeface="Calibri" panose="020F0502020204030204" pitchFamily="34" charset="0"/>
                <a:ea typeface="Calibri" panose="020F0502020204030204" pitchFamily="34" charset="0"/>
                <a:cs typeface="Calibri" panose="020F0502020204030204" pitchFamily="34" charset="0"/>
              </a:rPr>
              <a:t>during or in connection with the performance of the employee’s regular duties or instructions given by superiors (carried out not only at the workplace but also outside of it),</a:t>
            </a:r>
            <a:endParaRPr lang="pl-PL" sz="1400" dirty="0">
              <a:latin typeface="Calibri" panose="020F0502020204030204" pitchFamily="34" charset="0"/>
              <a:ea typeface="Calibri" panose="020F0502020204030204" pitchFamily="34" charset="0"/>
              <a:cs typeface="Calibri" panose="020F0502020204030204" pitchFamily="34" charset="0"/>
            </a:endParaRPr>
          </a:p>
          <a:p>
            <a:endParaRPr lang="en-US" sz="14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pl-PL" sz="1400" dirty="0">
                <a:latin typeface="Calibri" panose="020F0502020204030204" pitchFamily="34" charset="0"/>
                <a:ea typeface="Calibri" panose="020F0502020204030204" pitchFamily="34" charset="0"/>
                <a:cs typeface="Calibri" panose="020F0502020204030204" pitchFamily="34" charset="0"/>
              </a:rPr>
              <a:t>D</a:t>
            </a:r>
            <a:r>
              <a:rPr lang="en-US" sz="1400" dirty="0" err="1">
                <a:latin typeface="Calibri" panose="020F0502020204030204" pitchFamily="34" charset="0"/>
                <a:ea typeface="Calibri" panose="020F0502020204030204" pitchFamily="34" charset="0"/>
                <a:cs typeface="Calibri" panose="020F0502020204030204" pitchFamily="34" charset="0"/>
              </a:rPr>
              <a:t>uring</a:t>
            </a:r>
            <a:r>
              <a:rPr lang="en-US" sz="1400" dirty="0">
                <a:latin typeface="Calibri" panose="020F0502020204030204" pitchFamily="34" charset="0"/>
                <a:ea typeface="Calibri" panose="020F0502020204030204" pitchFamily="34" charset="0"/>
                <a:cs typeface="Calibri" panose="020F0502020204030204" pitchFamily="34" charset="0"/>
              </a:rPr>
              <a:t> or in connection with the  </a:t>
            </a:r>
            <a:r>
              <a:rPr lang="pl-PL" sz="1400" dirty="0" err="1">
                <a:latin typeface="Calibri" panose="020F0502020204030204" pitchFamily="34" charset="0"/>
                <a:ea typeface="Calibri" panose="020F0502020204030204" pitchFamily="34" charset="0"/>
                <a:cs typeface="Calibri" panose="020F0502020204030204" pitchFamily="34" charset="0"/>
              </a:rPr>
              <a:t>acivities</a:t>
            </a:r>
            <a:r>
              <a:rPr lang="pl-PL" sz="1400" dirty="0">
                <a:latin typeface="Calibri" panose="020F0502020204030204" pitchFamily="34" charset="0"/>
                <a:ea typeface="Calibri" panose="020F0502020204030204" pitchFamily="34" charset="0"/>
                <a:cs typeface="Calibri" panose="020F0502020204030204" pitchFamily="34" charset="0"/>
              </a:rPr>
              <a:t> </a:t>
            </a:r>
            <a:r>
              <a:rPr lang="pl-PL" sz="1400" dirty="0" err="1">
                <a:latin typeface="Calibri" panose="020F0502020204030204" pitchFamily="34" charset="0"/>
                <a:ea typeface="Calibri" panose="020F0502020204030204" pitchFamily="34" charset="0"/>
                <a:cs typeface="Calibri" panose="020F0502020204030204" pitchFamily="34" charset="0"/>
              </a:rPr>
              <a:t>performed</a:t>
            </a:r>
            <a:r>
              <a:rPr lang="pl-PL" sz="1400" dirty="0">
                <a:latin typeface="Calibri" panose="020F0502020204030204" pitchFamily="34" charset="0"/>
                <a:ea typeface="Calibri" panose="020F0502020204030204" pitchFamily="34" charset="0"/>
                <a:cs typeface="Calibri" panose="020F0502020204030204" pitchFamily="34" charset="0"/>
              </a:rPr>
              <a:t> </a:t>
            </a:r>
            <a:r>
              <a:rPr lang="en-US" sz="1400" dirty="0">
                <a:latin typeface="Calibri" panose="020F0502020204030204" pitchFamily="34" charset="0"/>
                <a:ea typeface="Calibri" panose="020F0502020204030204" pitchFamily="34" charset="0"/>
                <a:cs typeface="Calibri" panose="020F0502020204030204" pitchFamily="34" charset="0"/>
              </a:rPr>
              <a:t>for the benefit of the employer, even without explicit instruction,</a:t>
            </a:r>
            <a:endParaRPr lang="pl-PL" sz="1400" dirty="0">
              <a:latin typeface="Calibri" panose="020F0502020204030204" pitchFamily="34" charset="0"/>
              <a:ea typeface="Calibri" panose="020F0502020204030204" pitchFamily="34" charset="0"/>
              <a:cs typeface="Calibri" panose="020F0502020204030204" pitchFamily="34" charset="0"/>
            </a:endParaRPr>
          </a:p>
          <a:p>
            <a:endParaRPr lang="en-US" sz="14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pl-PL" sz="1400" dirty="0">
                <a:latin typeface="Calibri" panose="020F0502020204030204" pitchFamily="34" charset="0"/>
                <a:ea typeface="Calibri" panose="020F0502020204030204" pitchFamily="34" charset="0"/>
                <a:cs typeface="Calibri" panose="020F0502020204030204" pitchFamily="34" charset="0"/>
              </a:rPr>
              <a:t>W</a:t>
            </a:r>
            <a:r>
              <a:rPr lang="en-US" sz="1400" dirty="0" err="1">
                <a:latin typeface="Calibri" panose="020F0502020204030204" pitchFamily="34" charset="0"/>
                <a:ea typeface="Calibri" panose="020F0502020204030204" pitchFamily="34" charset="0"/>
                <a:cs typeface="Calibri" panose="020F0502020204030204" pitchFamily="34" charset="0"/>
              </a:rPr>
              <a:t>hile</a:t>
            </a:r>
            <a:r>
              <a:rPr lang="en-US" sz="1400" dirty="0">
                <a:latin typeface="Calibri" panose="020F0502020204030204" pitchFamily="34" charset="0"/>
                <a:ea typeface="Calibri" panose="020F0502020204030204" pitchFamily="34" charset="0"/>
                <a:cs typeface="Calibri" panose="020F0502020204030204" pitchFamily="34" charset="0"/>
              </a:rPr>
              <a:t> the employee is at the employer’s disposal, on the</a:t>
            </a:r>
            <a:r>
              <a:rPr lang="pl-PL" sz="1400" dirty="0" err="1">
                <a:latin typeface="Calibri" panose="020F0502020204030204" pitchFamily="34" charset="0"/>
                <a:ea typeface="Calibri" panose="020F0502020204030204" pitchFamily="34" charset="0"/>
                <a:cs typeface="Calibri" panose="020F0502020204030204" pitchFamily="34" charset="0"/>
              </a:rPr>
              <a:t>ir</a:t>
            </a:r>
            <a:r>
              <a:rPr lang="en-US" sz="1400" dirty="0">
                <a:latin typeface="Calibri" panose="020F0502020204030204" pitchFamily="34" charset="0"/>
                <a:ea typeface="Calibri" panose="020F0502020204030204" pitchFamily="34" charset="0"/>
                <a:cs typeface="Calibri" panose="020F0502020204030204" pitchFamily="34" charset="0"/>
              </a:rPr>
              <a:t> way between the employer’s premises and the place </a:t>
            </a:r>
            <a:r>
              <a:rPr lang="en-GB" sz="1400" dirty="0">
                <a:latin typeface="Calibri" panose="020F0502020204030204" pitchFamily="34" charset="0"/>
                <a:ea typeface="Calibri" panose="020F0502020204030204" pitchFamily="34" charset="0"/>
                <a:cs typeface="Calibri" panose="020F0502020204030204" pitchFamily="34" charset="0"/>
              </a:rPr>
              <a:t>where their duties arising from the employment relationship are performed.</a:t>
            </a:r>
            <a:endParaRPr lang="en-US" sz="14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while cooperating in the performance of work under an agency agreement, a contract of mandate, or a service contract to which, according to the Civil Code, the provisions on contracts of mandate apply.</a:t>
            </a:r>
          </a:p>
        </p:txBody>
      </p:sp>
    </p:spTree>
    <p:extLst>
      <p:ext uri="{BB962C8B-B14F-4D97-AF65-F5344CB8AC3E}">
        <p14:creationId xmlns:p14="http://schemas.microsoft.com/office/powerpoint/2010/main" val="14262534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100" b="1" dirty="0"/>
              <a:t>Wypadek w drodze do pracy i z pracy</a:t>
            </a:r>
          </a:p>
        </p:txBody>
      </p:sp>
      <p:sp>
        <p:nvSpPr>
          <p:cNvPr id="4" name="pole tekstowe 3"/>
          <p:cNvSpPr txBox="1"/>
          <p:nvPr/>
        </p:nvSpPr>
        <p:spPr>
          <a:xfrm>
            <a:off x="1115253" y="1916832"/>
            <a:ext cx="7056784" cy="3539430"/>
          </a:xfrm>
          <a:prstGeom prst="rect">
            <a:avLst/>
          </a:prstGeom>
          <a:noFill/>
        </p:spPr>
        <p:txBody>
          <a:bodyPr wrap="square" rtlCol="0">
            <a:spAutoFit/>
          </a:bodyPr>
          <a:lstStyle/>
          <a:p>
            <a:pPr lvl="0"/>
            <a:r>
              <a:rPr lang="pl-PL" sz="1400" dirty="0">
                <a:latin typeface="Calibri" panose="020F0502020204030204" pitchFamily="34" charset="0"/>
              </a:rPr>
              <a:t>Za wypadek w drodze do pracy lub z pracy uważa się nagłe zdarzenie wywołane przyczyną zewnętrzną, które nastąpiło w drodze do lub z miejsca wykonywania zatrudnienia lub innej działalności stanowiącej tytuł ubezpieczenia rentowego, jeżeli droga ta była najkrótsza i nie została przerwana. Jednakże uważa się, że wypadek nastąpił w drodze do pracy lub z pracy, mimo że droga została przerwana, jeżeli przerwa była życiowo uzasadniona i jej czas nie przekraczał granic potrzeby, a także wówczas, gdy droga, nie będąc drogą najkrótszą, była dla ubezpieczonego, ze względów komunikacyjnych, najdogodniejsza. Za drogę do pracy lub z pracy uważa się oprócz drogi z domu do pracy lub z pracy do domu również drogę do miejsca lub z miejsca:</a:t>
            </a:r>
          </a:p>
          <a:p>
            <a:pPr lvl="0"/>
            <a:endParaRPr lang="pl-PL" sz="1400" dirty="0">
              <a:latin typeface="Calibri" panose="020F0502020204030204" pitchFamily="34" charset="0"/>
            </a:endParaRPr>
          </a:p>
          <a:p>
            <a:pPr marL="285750" lvl="0" indent="-285750">
              <a:buFont typeface="Arial" panose="020B0604020202020204" pitchFamily="34" charset="0"/>
              <a:buChar char="•"/>
            </a:pPr>
            <a:r>
              <a:rPr lang="pl-PL" sz="1400" dirty="0">
                <a:latin typeface="Calibri" panose="020F0502020204030204" pitchFamily="34" charset="0"/>
              </a:rPr>
              <a:t>innego zatrudnienia lub innej działalności stanowiącej tytuł ubezpieczenia rentowego;</a:t>
            </a:r>
          </a:p>
          <a:p>
            <a:pPr marL="285750" lvl="0" indent="-285750">
              <a:buFont typeface="Arial" panose="020B0604020202020204" pitchFamily="34" charset="0"/>
              <a:buChar char="•"/>
            </a:pPr>
            <a:r>
              <a:rPr lang="pl-PL" sz="1400" dirty="0">
                <a:latin typeface="Calibri" panose="020F0502020204030204" pitchFamily="34" charset="0"/>
              </a:rPr>
              <a:t>zwykłego wykonywania funkcji lub zadań zawodowych albo społecznych;</a:t>
            </a:r>
          </a:p>
          <a:p>
            <a:pPr marL="285750" lvl="0" indent="-285750">
              <a:buFont typeface="Arial" panose="020B0604020202020204" pitchFamily="34" charset="0"/>
              <a:buChar char="•"/>
            </a:pPr>
            <a:r>
              <a:rPr lang="pl-PL" sz="1400" dirty="0">
                <a:latin typeface="Calibri" panose="020F0502020204030204" pitchFamily="34" charset="0"/>
              </a:rPr>
              <a:t>zwykłego spożywania posiłków;</a:t>
            </a:r>
          </a:p>
          <a:p>
            <a:pPr marL="285750" lvl="0" indent="-285750">
              <a:buFont typeface="Arial" panose="020B0604020202020204" pitchFamily="34" charset="0"/>
              <a:buChar char="•"/>
            </a:pPr>
            <a:r>
              <a:rPr lang="pl-PL" sz="1400" dirty="0">
                <a:latin typeface="Calibri" panose="020F0502020204030204" pitchFamily="34" charset="0"/>
              </a:rPr>
              <a:t>odbywania nauki lub studiów.</a:t>
            </a:r>
          </a:p>
          <a:p>
            <a:pPr lvl="0"/>
            <a:endParaRPr lang="pl-PL" sz="1400" dirty="0">
              <a:latin typeface="Calibri" panose="020F0502020204030204" pitchFamily="34" charset="0"/>
            </a:endParaRPr>
          </a:p>
          <a:p>
            <a:pPr algn="just"/>
            <a:endParaRPr lang="pl-PL" sz="1400" b="1" i="1" dirty="0">
              <a:latin typeface="Calibri" panose="020F0502020204030204" pitchFamily="34" charset="0"/>
              <a:ea typeface="Verdana" panose="020B0604030504040204" pitchFamily="34" charset="0"/>
              <a:cs typeface="Verdana" panose="020B0604030504040204" pitchFamily="34" charset="0"/>
            </a:endParaRPr>
          </a:p>
        </p:txBody>
      </p:sp>
      <p:pic>
        <p:nvPicPr>
          <p:cNvPr id="5" name="Obraz 4">
            <a:extLst>
              <a:ext uri="{FF2B5EF4-FFF2-40B4-BE49-F238E27FC236}">
                <a16:creationId xmlns:a16="http://schemas.microsoft.com/office/drawing/2014/main" id="{BFFE110B-F336-4E15-8DF5-8D518DBC85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9505" y="4437112"/>
            <a:ext cx="1136022" cy="1797501"/>
          </a:xfrm>
          <a:prstGeom prst="rect">
            <a:avLst/>
          </a:prstGeom>
        </p:spPr>
      </p:pic>
    </p:spTree>
    <p:extLst>
      <p:ext uri="{BB962C8B-B14F-4D97-AF65-F5344CB8AC3E}">
        <p14:creationId xmlns:p14="http://schemas.microsoft.com/office/powerpoint/2010/main" val="2794191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a:latin typeface="Calibri" panose="020F0502020204030204" pitchFamily="34" charset="0"/>
                <a:ea typeface="Calibri" panose="020F0502020204030204" pitchFamily="34" charset="0"/>
                <a:cs typeface="Calibri" panose="020F0502020204030204" pitchFamily="34" charset="0"/>
              </a:rPr>
              <a:t>Bezpieczeństwo to:</a:t>
            </a:r>
          </a:p>
        </p:txBody>
      </p:sp>
      <p:sp>
        <p:nvSpPr>
          <p:cNvPr id="4" name="pole tekstowe 3"/>
          <p:cNvSpPr txBox="1"/>
          <p:nvPr/>
        </p:nvSpPr>
        <p:spPr>
          <a:xfrm>
            <a:off x="1115616" y="2132856"/>
            <a:ext cx="6912768" cy="3416320"/>
          </a:xfrm>
          <a:prstGeom prst="rect">
            <a:avLst/>
          </a:prstGeom>
          <a:noFill/>
        </p:spPr>
        <p:txBody>
          <a:bodyPr wrap="square" rtlCol="0">
            <a:spAutoFit/>
          </a:bodyPr>
          <a:lstStyle/>
          <a:p>
            <a:pPr marL="285750" indent="-285750" algn="just">
              <a:lnSpc>
                <a:spcPct val="100000"/>
              </a:lnSpc>
              <a:buFont typeface="Arial" panose="020B0604020202020204" pitchFamily="34" charset="0"/>
              <a:buChar char="•"/>
            </a:pPr>
            <a:r>
              <a:rPr lang="pl-PL" dirty="0">
                <a:solidFill>
                  <a:srgbClr val="000000"/>
                </a:solidFill>
                <a:latin typeface="Calibri" panose="020F0502020204030204" pitchFamily="34" charset="0"/>
                <a:ea typeface="DejaVu Sans"/>
              </a:rPr>
              <a:t>Stan pewności jutra;</a:t>
            </a:r>
            <a:endParaRPr lang="pl-PL" dirty="0">
              <a:latin typeface="Calibri" panose="020F0502020204030204" pitchFamily="34" charset="0"/>
            </a:endParaRPr>
          </a:p>
          <a:p>
            <a:pPr marL="285750" indent="-285750" algn="just">
              <a:lnSpc>
                <a:spcPct val="100000"/>
              </a:lnSpc>
              <a:buFont typeface="Arial" panose="020B0604020202020204" pitchFamily="34" charset="0"/>
              <a:buChar char="•"/>
            </a:pPr>
            <a:r>
              <a:rPr lang="pl-PL" dirty="0">
                <a:solidFill>
                  <a:srgbClr val="000000"/>
                </a:solidFill>
                <a:latin typeface="Calibri" panose="020F0502020204030204" pitchFamily="34" charset="0"/>
                <a:ea typeface="DejaVu Sans"/>
              </a:rPr>
              <a:t>Stan bez lęku i niepokoju o siebie i o innych;</a:t>
            </a:r>
            <a:endParaRPr lang="pl-PL" dirty="0">
              <a:latin typeface="Calibri" panose="020F0502020204030204" pitchFamily="34" charset="0"/>
            </a:endParaRPr>
          </a:p>
          <a:p>
            <a:pPr marL="285750" indent="-285750" algn="just">
              <a:lnSpc>
                <a:spcPct val="100000"/>
              </a:lnSpc>
              <a:buFont typeface="Arial" panose="020B0604020202020204" pitchFamily="34" charset="0"/>
              <a:buChar char="•"/>
            </a:pPr>
            <a:r>
              <a:rPr lang="pl-PL" dirty="0">
                <a:solidFill>
                  <a:srgbClr val="000000"/>
                </a:solidFill>
                <a:latin typeface="Calibri" panose="020F0502020204030204" pitchFamily="34" charset="0"/>
                <a:ea typeface="DejaVu Sans"/>
              </a:rPr>
              <a:t>Życie bez zagrożenia utraty zdrowia, mienia i  życia;</a:t>
            </a:r>
            <a:endParaRPr lang="pl-PL" dirty="0">
              <a:latin typeface="Calibri" panose="020F0502020204030204" pitchFamily="34" charset="0"/>
            </a:endParaRPr>
          </a:p>
          <a:p>
            <a:pPr marL="285750" indent="-285750" algn="just">
              <a:lnSpc>
                <a:spcPct val="100000"/>
              </a:lnSpc>
              <a:buFont typeface="Arial" panose="020B0604020202020204" pitchFamily="34" charset="0"/>
              <a:buChar char="•"/>
            </a:pPr>
            <a:r>
              <a:rPr lang="pl-PL" dirty="0">
                <a:solidFill>
                  <a:srgbClr val="000000"/>
                </a:solidFill>
                <a:latin typeface="Calibri" panose="020F0502020204030204" pitchFamily="34" charset="0"/>
                <a:ea typeface="DejaVu Sans"/>
              </a:rPr>
              <a:t>Współistnienie człowieka z innymi ludźmi i przyrodą;</a:t>
            </a:r>
            <a:endParaRPr lang="pl-PL" dirty="0">
              <a:latin typeface="Calibri" panose="020F0502020204030204" pitchFamily="34" charset="0"/>
            </a:endParaRPr>
          </a:p>
          <a:p>
            <a:pPr marL="285750" indent="-285750" algn="just">
              <a:lnSpc>
                <a:spcPct val="100000"/>
              </a:lnSpc>
              <a:buFont typeface="Arial" panose="020B0604020202020204" pitchFamily="34" charset="0"/>
              <a:buChar char="•"/>
            </a:pPr>
            <a:r>
              <a:rPr lang="pl-PL" dirty="0">
                <a:solidFill>
                  <a:srgbClr val="000000"/>
                </a:solidFill>
                <a:latin typeface="Calibri" panose="020F0502020204030204" pitchFamily="34" charset="0"/>
                <a:ea typeface="DejaVu Sans"/>
              </a:rPr>
              <a:t>Stan, w którym człowiek doświadcza uczucia spokoju  i komfortu;</a:t>
            </a:r>
            <a:endParaRPr lang="pl-PL" dirty="0">
              <a:latin typeface="Calibri" panose="020F0502020204030204" pitchFamily="34" charset="0"/>
            </a:endParaRPr>
          </a:p>
          <a:p>
            <a:pPr>
              <a:lnSpc>
                <a:spcPct val="100000"/>
              </a:lnSpc>
            </a:pPr>
            <a:endParaRPr lang="pl-PL" dirty="0">
              <a:latin typeface="Calibri" panose="020F0502020204030204" pitchFamily="34" charset="0"/>
            </a:endParaRPr>
          </a:p>
          <a:p>
            <a:pPr>
              <a:lnSpc>
                <a:spcPct val="100000"/>
              </a:lnSpc>
            </a:pPr>
            <a:endParaRPr lang="pl-PL" dirty="0">
              <a:latin typeface="Calibri" panose="020F0502020204030204" pitchFamily="34" charset="0"/>
            </a:endParaRPr>
          </a:p>
          <a:p>
            <a:pPr>
              <a:lnSpc>
                <a:spcPct val="100000"/>
              </a:lnSpc>
            </a:pPr>
            <a:endParaRPr lang="pl-PL" dirty="0">
              <a:latin typeface="Calibri" panose="020F0502020204030204" pitchFamily="34" charset="0"/>
            </a:endParaRPr>
          </a:p>
          <a:p>
            <a:pPr algn="ctr">
              <a:lnSpc>
                <a:spcPct val="100000"/>
              </a:lnSpc>
            </a:pPr>
            <a:r>
              <a:rPr lang="pl-PL" b="1" dirty="0">
                <a:solidFill>
                  <a:srgbClr val="000000"/>
                </a:solidFill>
                <a:latin typeface="Calibri" panose="020F0502020204030204" pitchFamily="34" charset="0"/>
                <a:ea typeface="DejaVu Sans"/>
              </a:rPr>
              <a:t>Wg Abrahama </a:t>
            </a:r>
            <a:r>
              <a:rPr lang="pl-PL" b="1" dirty="0" err="1">
                <a:solidFill>
                  <a:srgbClr val="000000"/>
                </a:solidFill>
                <a:latin typeface="Calibri" panose="020F0502020204030204" pitchFamily="34" charset="0"/>
                <a:ea typeface="DejaVu Sans"/>
              </a:rPr>
              <a:t>Maslova</a:t>
            </a:r>
            <a:r>
              <a:rPr lang="pl-PL" b="1" dirty="0">
                <a:solidFill>
                  <a:srgbClr val="000000"/>
                </a:solidFill>
                <a:latin typeface="Calibri" panose="020F0502020204030204" pitchFamily="34" charset="0"/>
                <a:ea typeface="DejaVu Sans"/>
              </a:rPr>
              <a:t> (amerykańskiego psychologa) - bezpieczeństwo jest podstawową potrzebą człowieka, drugą w hierarchii potrzeb.</a:t>
            </a:r>
            <a:endParaRPr lang="pl-PL" b="1" dirty="0">
              <a:latin typeface="Calibri" panose="020F0502020204030204" pitchFamily="34" charset="0"/>
            </a:endParaRPr>
          </a:p>
          <a:p>
            <a:endParaRPr lang="pl-PL" b="1" dirty="0">
              <a:solidFill>
                <a:schemeClr val="tx1">
                  <a:lumMod val="65000"/>
                  <a:lumOff val="35000"/>
                </a:schemeClr>
              </a:solidFill>
              <a:ea typeface="Verdana" panose="020B0604030504040204" pitchFamily="34" charset="0"/>
              <a:cs typeface="Verdana" panose="020B0604030504040204" pitchFamily="34" charset="0"/>
            </a:endParaRPr>
          </a:p>
          <a:p>
            <a:endParaRPr lang="pl-PL" dirty="0"/>
          </a:p>
        </p:txBody>
      </p:sp>
    </p:spTree>
    <p:extLst>
      <p:ext uri="{BB962C8B-B14F-4D97-AF65-F5344CB8AC3E}">
        <p14:creationId xmlns:p14="http://schemas.microsoft.com/office/powerpoint/2010/main" val="25294050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Accident</a:t>
            </a:r>
            <a:r>
              <a:rPr lang="pl-PL" sz="3200" b="1" dirty="0">
                <a:latin typeface="Calibri" panose="020F0502020204030204" pitchFamily="34" charset="0"/>
                <a:ea typeface="Calibri" panose="020F0502020204030204" pitchFamily="34" charset="0"/>
                <a:cs typeface="Calibri" panose="020F0502020204030204" pitchFamily="34" charset="0"/>
              </a:rPr>
              <a:t>s</a:t>
            </a:r>
            <a:r>
              <a:rPr lang="en-US" sz="3200" b="1" dirty="0">
                <a:latin typeface="Calibri" panose="020F0502020204030204" pitchFamily="34" charset="0"/>
                <a:ea typeface="Calibri" panose="020F0502020204030204" pitchFamily="34" charset="0"/>
                <a:cs typeface="Calibri" panose="020F0502020204030204" pitchFamily="34" charset="0"/>
              </a:rPr>
              <a:t> on the way to and from work</a:t>
            </a:r>
            <a:endParaRPr lang="pl-PL" sz="32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pole tekstowe 3"/>
          <p:cNvSpPr txBox="1"/>
          <p:nvPr/>
        </p:nvSpPr>
        <p:spPr>
          <a:xfrm>
            <a:off x="1115253" y="1916832"/>
            <a:ext cx="7056784" cy="3108543"/>
          </a:xfrm>
          <a:prstGeom prst="rect">
            <a:avLst/>
          </a:prstGeom>
          <a:noFill/>
        </p:spPr>
        <p:txBody>
          <a:bodyPr wrap="square" rtlCol="0">
            <a:spAutoFit/>
          </a:bodyPr>
          <a:lstStyle/>
          <a:p>
            <a:r>
              <a:rPr lang="en-US" sz="1400" b="1" dirty="0">
                <a:latin typeface="Calibri" panose="020F0502020204030204" pitchFamily="34" charset="0"/>
                <a:ea typeface="Calibri" panose="020F0502020204030204" pitchFamily="34" charset="0"/>
                <a:cs typeface="Calibri" panose="020F0502020204030204" pitchFamily="34" charset="0"/>
              </a:rPr>
              <a:t>An accident on the way to or from work</a:t>
            </a:r>
            <a:r>
              <a:rPr lang="en-US" sz="1400" dirty="0">
                <a:latin typeface="Calibri" panose="020F0502020204030204" pitchFamily="34" charset="0"/>
                <a:ea typeface="Calibri" panose="020F0502020204030204" pitchFamily="34" charset="0"/>
                <a:cs typeface="Calibri" panose="020F0502020204030204" pitchFamily="34" charset="0"/>
              </a:rPr>
              <a:t> is defined as a sudden event caused by an external factor</a:t>
            </a:r>
            <a:r>
              <a:rPr lang="pl-PL" sz="1400" dirty="0">
                <a:latin typeface="Calibri" panose="020F0502020204030204" pitchFamily="34" charset="0"/>
                <a:ea typeface="Calibri" panose="020F0502020204030204" pitchFamily="34" charset="0"/>
                <a:cs typeface="Calibri" panose="020F0502020204030204" pitchFamily="34" charset="0"/>
              </a:rPr>
              <a:t>, </a:t>
            </a:r>
            <a:r>
              <a:rPr lang="pl-PL" sz="1400" dirty="0" err="1">
                <a:latin typeface="Calibri" panose="020F0502020204030204" pitchFamily="34" charset="0"/>
                <a:ea typeface="Calibri" panose="020F0502020204030204" pitchFamily="34" charset="0"/>
                <a:cs typeface="Calibri" panose="020F0502020204030204" pitchFamily="34" charset="0"/>
              </a:rPr>
              <a:t>that</a:t>
            </a:r>
            <a:r>
              <a:rPr lang="pl-PL" sz="1400" dirty="0">
                <a:latin typeface="Calibri" panose="020F0502020204030204" pitchFamily="34" charset="0"/>
                <a:ea typeface="Calibri" panose="020F0502020204030204" pitchFamily="34" charset="0"/>
                <a:cs typeface="Calibri" panose="020F0502020204030204" pitchFamily="34" charset="0"/>
              </a:rPr>
              <a:t> </a:t>
            </a:r>
            <a:r>
              <a:rPr lang="en-US" sz="1400" dirty="0">
                <a:latin typeface="Calibri" panose="020F0502020204030204" pitchFamily="34" charset="0"/>
                <a:ea typeface="Calibri" panose="020F0502020204030204" pitchFamily="34" charset="0"/>
                <a:cs typeface="Calibri" panose="020F0502020204030204" pitchFamily="34" charset="0"/>
              </a:rPr>
              <a:t>occurred on the way to or from the place of employment or </a:t>
            </a:r>
            <a:r>
              <a:rPr lang="pl-PL" sz="1400" dirty="0" err="1">
                <a:latin typeface="Calibri" panose="020F0502020204030204" pitchFamily="34" charset="0"/>
                <a:ea typeface="Calibri" panose="020F0502020204030204" pitchFamily="34" charset="0"/>
                <a:cs typeface="Calibri" panose="020F0502020204030204" pitchFamily="34" charset="0"/>
              </a:rPr>
              <a:t>another</a:t>
            </a:r>
            <a:r>
              <a:rPr lang="pl-PL" sz="1400" dirty="0">
                <a:latin typeface="Calibri" panose="020F0502020204030204" pitchFamily="34" charset="0"/>
                <a:ea typeface="Calibri" panose="020F0502020204030204" pitchFamily="34" charset="0"/>
                <a:cs typeface="Calibri" panose="020F0502020204030204" pitchFamily="34" charset="0"/>
              </a:rPr>
              <a:t> </a:t>
            </a:r>
            <a:r>
              <a:rPr lang="en-US" sz="1400" dirty="0">
                <a:latin typeface="Calibri" panose="020F0502020204030204" pitchFamily="34" charset="0"/>
                <a:ea typeface="Calibri" panose="020F0502020204030204" pitchFamily="34" charset="0"/>
                <a:cs typeface="Calibri" panose="020F0502020204030204" pitchFamily="34" charset="0"/>
              </a:rPr>
              <a:t>activity that constitutes the basis for pension insurance</a:t>
            </a:r>
            <a:r>
              <a:rPr lang="pl-PL" sz="1400" dirty="0">
                <a:latin typeface="Calibri" panose="020F0502020204030204" pitchFamily="34" charset="0"/>
                <a:ea typeface="Calibri" panose="020F0502020204030204" pitchFamily="34" charset="0"/>
                <a:cs typeface="Calibri" panose="020F0502020204030204" pitchFamily="34" charset="0"/>
              </a:rPr>
              <a:t>. </a:t>
            </a:r>
            <a:r>
              <a:rPr lang="pl-PL" sz="1400" dirty="0" err="1">
                <a:latin typeface="Calibri" panose="020F0502020204030204" pitchFamily="34" charset="0"/>
                <a:ea typeface="Calibri" panose="020F0502020204030204" pitchFamily="34" charset="0"/>
                <a:cs typeface="Calibri" panose="020F0502020204030204" pitchFamily="34" charset="0"/>
              </a:rPr>
              <a:t>This</a:t>
            </a:r>
            <a:r>
              <a:rPr lang="pl-PL" sz="1400" dirty="0">
                <a:latin typeface="Calibri" panose="020F0502020204030204" pitchFamily="34" charset="0"/>
                <a:ea typeface="Calibri" panose="020F0502020204030204" pitchFamily="34" charset="0"/>
                <a:cs typeface="Calibri" panose="020F0502020204030204" pitchFamily="34" charset="0"/>
              </a:rPr>
              <a:t> </a:t>
            </a:r>
            <a:r>
              <a:rPr lang="pl-PL" sz="1400" dirty="0" err="1">
                <a:latin typeface="Calibri" panose="020F0502020204030204" pitchFamily="34" charset="0"/>
                <a:ea typeface="Calibri" panose="020F0502020204030204" pitchFamily="34" charset="0"/>
                <a:cs typeface="Calibri" panose="020F0502020204030204" pitchFamily="34" charset="0"/>
              </a:rPr>
              <a:t>is</a:t>
            </a:r>
            <a:r>
              <a:rPr lang="pl-PL" sz="1400" dirty="0">
                <a:latin typeface="Calibri" panose="020F0502020204030204" pitchFamily="34" charset="0"/>
                <a:ea typeface="Calibri" panose="020F0502020204030204" pitchFamily="34" charset="0"/>
                <a:cs typeface="Calibri" panose="020F0502020204030204" pitchFamily="34" charset="0"/>
              </a:rPr>
              <a:t> </a:t>
            </a:r>
            <a:r>
              <a:rPr lang="en-US" sz="1400" dirty="0">
                <a:latin typeface="Calibri" panose="020F0502020204030204" pitchFamily="34" charset="0"/>
                <a:ea typeface="Calibri" panose="020F0502020204030204" pitchFamily="34" charset="0"/>
                <a:cs typeface="Calibri" panose="020F0502020204030204" pitchFamily="34" charset="0"/>
              </a:rPr>
              <a:t>provided that the route was the shortest and was not interrupted. However, it is still considered an accident on the way to or from work, even if the route was interrupted</a:t>
            </a:r>
            <a:r>
              <a:rPr lang="pl-PL" sz="1400" dirty="0">
                <a:latin typeface="Calibri" panose="020F0502020204030204" pitchFamily="34" charset="0"/>
                <a:ea typeface="Calibri" panose="020F0502020204030204" pitchFamily="34" charset="0"/>
                <a:cs typeface="Calibri" panose="020F0502020204030204" pitchFamily="34" charset="0"/>
              </a:rPr>
              <a:t> for </a:t>
            </a:r>
            <a:r>
              <a:rPr lang="en-US" sz="1400" dirty="0">
                <a:latin typeface="Calibri" panose="020F0502020204030204" pitchFamily="34" charset="0"/>
                <a:ea typeface="Calibri" panose="020F0502020204030204" pitchFamily="34" charset="0"/>
                <a:cs typeface="Calibri" panose="020F0502020204030204" pitchFamily="34" charset="0"/>
              </a:rPr>
              <a:t> justified </a:t>
            </a:r>
            <a:r>
              <a:rPr lang="pl-PL" sz="1400" dirty="0" err="1">
                <a:latin typeface="Calibri" panose="020F0502020204030204" pitchFamily="34" charset="0"/>
                <a:ea typeface="Calibri" panose="020F0502020204030204" pitchFamily="34" charset="0"/>
                <a:cs typeface="Calibri" panose="020F0502020204030204" pitchFamily="34" charset="0"/>
              </a:rPr>
              <a:t>reasons</a:t>
            </a:r>
            <a:r>
              <a:rPr lang="pl-PL" sz="1400" dirty="0">
                <a:latin typeface="Calibri" panose="020F0502020204030204" pitchFamily="34" charset="0"/>
                <a:ea typeface="Calibri" panose="020F0502020204030204" pitchFamily="34" charset="0"/>
                <a:cs typeface="Calibri" panose="020F0502020204030204" pitchFamily="34" charset="0"/>
              </a:rPr>
              <a:t> </a:t>
            </a:r>
            <a:r>
              <a:rPr lang="en-US" sz="1400" dirty="0">
                <a:latin typeface="Calibri" panose="020F0502020204030204" pitchFamily="34" charset="0"/>
                <a:ea typeface="Calibri" panose="020F0502020204030204" pitchFamily="34" charset="0"/>
                <a:cs typeface="Calibri" panose="020F0502020204030204" pitchFamily="34" charset="0"/>
              </a:rPr>
              <a:t>and the duration of the interruption did not exceed the necessary time, </a:t>
            </a:r>
            <a:r>
              <a:rPr lang="pl-PL" sz="1400" dirty="0" err="1">
                <a:latin typeface="Calibri" panose="020F0502020204030204" pitchFamily="34" charset="0"/>
                <a:ea typeface="Calibri" panose="020F0502020204030204" pitchFamily="34" charset="0"/>
                <a:cs typeface="Calibri" panose="020F0502020204030204" pitchFamily="34" charset="0"/>
              </a:rPr>
              <a:t>or</a:t>
            </a:r>
            <a:r>
              <a:rPr lang="pl-PL" sz="1400" dirty="0">
                <a:latin typeface="Calibri" panose="020F0502020204030204" pitchFamily="34" charset="0"/>
                <a:ea typeface="Calibri" panose="020F0502020204030204" pitchFamily="34" charset="0"/>
                <a:cs typeface="Calibri" panose="020F0502020204030204" pitchFamily="34" charset="0"/>
              </a:rPr>
              <a:t> </a:t>
            </a:r>
            <a:r>
              <a:rPr lang="pl-PL" sz="1400" dirty="0" err="1">
                <a:latin typeface="Calibri" panose="020F0502020204030204" pitchFamily="34" charset="0"/>
                <a:ea typeface="Calibri" panose="020F0502020204030204" pitchFamily="34" charset="0"/>
                <a:cs typeface="Calibri" panose="020F0502020204030204" pitchFamily="34" charset="0"/>
              </a:rPr>
              <a:t>if</a:t>
            </a:r>
            <a:r>
              <a:rPr lang="pl-PL" sz="1400" dirty="0">
                <a:latin typeface="Calibri" panose="020F0502020204030204" pitchFamily="34" charset="0"/>
                <a:ea typeface="Calibri" panose="020F0502020204030204" pitchFamily="34" charset="0"/>
                <a:cs typeface="Calibri" panose="020F0502020204030204" pitchFamily="34" charset="0"/>
              </a:rPr>
              <a:t>  </a:t>
            </a:r>
            <a:r>
              <a:rPr lang="en-US" sz="1400" dirty="0">
                <a:latin typeface="Calibri" panose="020F0502020204030204" pitchFamily="34" charset="0"/>
                <a:ea typeface="Calibri" panose="020F0502020204030204" pitchFamily="34" charset="0"/>
                <a:cs typeface="Calibri" panose="020F0502020204030204" pitchFamily="34" charset="0"/>
              </a:rPr>
              <a:t>the route, although not the shortest, was the most convenient for the insured </a:t>
            </a:r>
            <a:r>
              <a:rPr lang="pl-PL" sz="1400" dirty="0">
                <a:latin typeface="Calibri" panose="020F0502020204030204" pitchFamily="34" charset="0"/>
                <a:ea typeface="Calibri" panose="020F0502020204030204" pitchFamily="34" charset="0"/>
                <a:cs typeface="Calibri" panose="020F0502020204030204" pitchFamily="34" charset="0"/>
              </a:rPr>
              <a:t>person for </a:t>
            </a:r>
            <a:r>
              <a:rPr lang="en-US" sz="1400" dirty="0">
                <a:latin typeface="Calibri" panose="020F0502020204030204" pitchFamily="34" charset="0"/>
                <a:ea typeface="Calibri" panose="020F0502020204030204" pitchFamily="34" charset="0"/>
                <a:cs typeface="Calibri" panose="020F0502020204030204" pitchFamily="34" charset="0"/>
              </a:rPr>
              <a:t>transport</a:t>
            </a:r>
            <a:r>
              <a:rPr lang="en-US" sz="1400" strike="sngStrike" dirty="0">
                <a:latin typeface="Calibri" panose="020F0502020204030204" pitchFamily="34" charset="0"/>
                <a:ea typeface="Calibri" panose="020F0502020204030204" pitchFamily="34" charset="0"/>
                <a:cs typeface="Calibri" panose="020F0502020204030204" pitchFamily="34" charset="0"/>
              </a:rPr>
              <a:t> </a:t>
            </a:r>
            <a:r>
              <a:rPr lang="en-US" sz="1400" dirty="0">
                <a:latin typeface="Calibri" panose="020F0502020204030204" pitchFamily="34" charset="0"/>
                <a:ea typeface="Calibri" panose="020F0502020204030204" pitchFamily="34" charset="0"/>
                <a:cs typeface="Calibri" panose="020F0502020204030204" pitchFamily="34" charset="0"/>
              </a:rPr>
              <a:t>reasons. </a:t>
            </a:r>
            <a:endParaRPr lang="pl-PL" sz="1400" dirty="0">
              <a:latin typeface="Calibri" panose="020F0502020204030204" pitchFamily="34" charset="0"/>
              <a:ea typeface="Calibri" panose="020F0502020204030204" pitchFamily="34" charset="0"/>
              <a:cs typeface="Calibri" panose="020F0502020204030204" pitchFamily="34" charset="0"/>
            </a:endParaRPr>
          </a:p>
          <a:p>
            <a:r>
              <a:rPr lang="en-GB" sz="1400" dirty="0">
                <a:latin typeface="Calibri" panose="020F0502020204030204" pitchFamily="34" charset="0"/>
                <a:ea typeface="Calibri" panose="020F0502020204030204" pitchFamily="34" charset="0"/>
                <a:cs typeface="Calibri" panose="020F0502020204030204" pitchFamily="34" charset="0"/>
              </a:rPr>
              <a:t>The journey to or from work includes not only the route from home to work or from work to home, but also any other journeys made during the day, such as:</a:t>
            </a:r>
            <a:endParaRPr lang="pl-PL" sz="1400" dirty="0">
              <a:latin typeface="Calibri" panose="020F0502020204030204" pitchFamily="34" charset="0"/>
              <a:ea typeface="Calibri" panose="020F0502020204030204" pitchFamily="34" charset="0"/>
              <a:cs typeface="Calibri" panose="020F0502020204030204" pitchFamily="34" charset="0"/>
            </a:endParaRPr>
          </a:p>
          <a:p>
            <a:endParaRPr lang="en-US" sz="14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another </a:t>
            </a:r>
            <a:r>
              <a:rPr lang="pl-PL" sz="1400" dirty="0">
                <a:latin typeface="Calibri" panose="020F0502020204030204" pitchFamily="34" charset="0"/>
                <a:ea typeface="Calibri" panose="020F0502020204030204" pitchFamily="34" charset="0"/>
                <a:cs typeface="Calibri" panose="020F0502020204030204" pitchFamily="34" charset="0"/>
              </a:rPr>
              <a:t>place of </a:t>
            </a:r>
            <a:r>
              <a:rPr lang="en-US" sz="1400" dirty="0">
                <a:latin typeface="Calibri" panose="020F0502020204030204" pitchFamily="34" charset="0"/>
                <a:ea typeface="Calibri" panose="020F0502020204030204" pitchFamily="34" charset="0"/>
                <a:cs typeface="Calibri" panose="020F0502020204030204" pitchFamily="34" charset="0"/>
              </a:rPr>
              <a:t>employment or activity </a:t>
            </a:r>
            <a:r>
              <a:rPr lang="pl-PL" sz="1400" dirty="0" err="1">
                <a:latin typeface="Calibri" panose="020F0502020204030204" pitchFamily="34" charset="0"/>
                <a:ea typeface="Calibri" panose="020F0502020204030204" pitchFamily="34" charset="0"/>
                <a:cs typeface="Calibri" panose="020F0502020204030204" pitchFamily="34" charset="0"/>
              </a:rPr>
              <a:t>that</a:t>
            </a:r>
            <a:r>
              <a:rPr lang="pl-PL" sz="1400" dirty="0">
                <a:latin typeface="Calibri" panose="020F0502020204030204" pitchFamily="34" charset="0"/>
                <a:ea typeface="Calibri" panose="020F0502020204030204" pitchFamily="34" charset="0"/>
                <a:cs typeface="Calibri" panose="020F0502020204030204" pitchFamily="34" charset="0"/>
              </a:rPr>
              <a:t> </a:t>
            </a:r>
            <a:r>
              <a:rPr lang="pl-PL" sz="1400" dirty="0" err="1">
                <a:latin typeface="Calibri" panose="020F0502020204030204" pitchFamily="34" charset="0"/>
                <a:ea typeface="Calibri" panose="020F0502020204030204" pitchFamily="34" charset="0"/>
                <a:cs typeface="Calibri" panose="020F0502020204030204" pitchFamily="34" charset="0"/>
              </a:rPr>
              <a:t>constitutes</a:t>
            </a:r>
            <a:r>
              <a:rPr lang="pl-PL" sz="1400" dirty="0">
                <a:latin typeface="Calibri" panose="020F0502020204030204" pitchFamily="34" charset="0"/>
                <a:ea typeface="Calibri" panose="020F0502020204030204" pitchFamily="34" charset="0"/>
                <a:cs typeface="Calibri" panose="020F0502020204030204" pitchFamily="34" charset="0"/>
              </a:rPr>
              <a:t> the </a:t>
            </a:r>
            <a:r>
              <a:rPr lang="en-US" sz="1400" dirty="0">
                <a:latin typeface="Calibri" panose="020F0502020204030204" pitchFamily="34" charset="0"/>
                <a:ea typeface="Calibri" panose="020F0502020204030204" pitchFamily="34" charset="0"/>
                <a:cs typeface="Calibri" panose="020F0502020204030204" pitchFamily="34" charset="0"/>
              </a:rPr>
              <a:t> basis for pension insurance,</a:t>
            </a:r>
          </a:p>
          <a:p>
            <a:pPr>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the regular performance of professional or social duties,</a:t>
            </a:r>
          </a:p>
          <a:p>
            <a:pPr>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regular meal breaks,</a:t>
            </a:r>
          </a:p>
          <a:p>
            <a:pPr>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attending educational or academic studies.</a:t>
            </a:r>
          </a:p>
        </p:txBody>
      </p:sp>
      <p:pic>
        <p:nvPicPr>
          <p:cNvPr id="5" name="Obraz 4">
            <a:extLst>
              <a:ext uri="{FF2B5EF4-FFF2-40B4-BE49-F238E27FC236}">
                <a16:creationId xmlns:a16="http://schemas.microsoft.com/office/drawing/2014/main" id="{BFFE110B-F336-4E15-8DF5-8D518DBC85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229200"/>
            <a:ext cx="680309" cy="1076438"/>
          </a:xfrm>
          <a:prstGeom prst="rect">
            <a:avLst/>
          </a:prstGeom>
        </p:spPr>
      </p:pic>
    </p:spTree>
    <p:extLst>
      <p:ext uri="{BB962C8B-B14F-4D97-AF65-F5344CB8AC3E}">
        <p14:creationId xmlns:p14="http://schemas.microsoft.com/office/powerpoint/2010/main" val="13251203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10261" y="548680"/>
            <a:ext cx="6965245" cy="1202485"/>
          </a:xfrm>
        </p:spPr>
        <p:txBody>
          <a:bodyPr>
            <a:normAutofit/>
          </a:bodyPr>
          <a:lstStyle/>
          <a:p>
            <a:pPr>
              <a:lnSpc>
                <a:spcPct val="150000"/>
              </a:lnSpc>
            </a:pPr>
            <a:r>
              <a:rPr lang="pl-PL" sz="4000" b="1" dirty="0">
                <a:latin typeface="Calibri" panose="020F0502020204030204" pitchFamily="34" charset="0"/>
                <a:ea typeface="Calibri" panose="020F0502020204030204" pitchFamily="34" charset="0"/>
                <a:cs typeface="Calibri" panose="020F0502020204030204" pitchFamily="34" charset="0"/>
              </a:rPr>
              <a:t>Praca przy komputerze</a:t>
            </a:r>
          </a:p>
        </p:txBody>
      </p:sp>
      <p:sp>
        <p:nvSpPr>
          <p:cNvPr id="4" name="pole tekstowe 3"/>
          <p:cNvSpPr txBox="1"/>
          <p:nvPr/>
        </p:nvSpPr>
        <p:spPr>
          <a:xfrm>
            <a:off x="1110261" y="1556792"/>
            <a:ext cx="7209013" cy="1077218"/>
          </a:xfrm>
          <a:prstGeom prst="rect">
            <a:avLst/>
          </a:prstGeom>
          <a:noFill/>
        </p:spPr>
        <p:txBody>
          <a:bodyPr wrap="square" rtlCol="0">
            <a:spAutoFit/>
          </a:bodyPr>
          <a:lstStyle/>
          <a:p>
            <a:r>
              <a:rPr lang="pl-PL" sz="1600" dirty="0">
                <a:latin typeface="Calibri" panose="020F0502020204030204" pitchFamily="34" charset="0"/>
              </a:rPr>
              <a:t>Według przepisów BHP opisujących bezpieczną pracę z komputerem, odległość między pracownikiem a monitorem powinna wynosić od 40 cm do 75 cm. Dodatkowo monitor powinien stać tak, aby źródło światła, a więc okno bądź lampka, nie znajdowało się za nim. Najlepiej, aby światło znajdowało się z boku ekranu.</a:t>
            </a:r>
          </a:p>
        </p:txBody>
      </p:sp>
      <p:pic>
        <p:nvPicPr>
          <p:cNvPr id="5" name="Obraz 4"/>
          <p:cNvPicPr/>
          <p:nvPr/>
        </p:nvPicPr>
        <p:blipFill>
          <a:blip r:embed="rId2"/>
          <a:stretch/>
        </p:blipFill>
        <p:spPr>
          <a:xfrm>
            <a:off x="3275856" y="2634010"/>
            <a:ext cx="2798112" cy="3312920"/>
          </a:xfrm>
          <a:prstGeom prst="rect">
            <a:avLst/>
          </a:prstGeom>
          <a:ln>
            <a:noFill/>
          </a:ln>
        </p:spPr>
      </p:pic>
    </p:spTree>
    <p:extLst>
      <p:ext uri="{BB962C8B-B14F-4D97-AF65-F5344CB8AC3E}">
        <p14:creationId xmlns:p14="http://schemas.microsoft.com/office/powerpoint/2010/main" val="36910693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03648" y="692695"/>
            <a:ext cx="6671858" cy="864097"/>
          </a:xfrm>
        </p:spPr>
        <p:txBody>
          <a:bodyPr>
            <a:noAutofit/>
          </a:bodyPr>
          <a:lstStyle/>
          <a:p>
            <a:pPr>
              <a:lnSpc>
                <a:spcPct val="150000"/>
              </a:lnSpc>
            </a:pPr>
            <a:r>
              <a:rPr lang="pl-PL" sz="4000" b="1" dirty="0" err="1">
                <a:latin typeface="Calibri" panose="020F0502020204030204" pitchFamily="34" charset="0"/>
                <a:ea typeface="Calibri" panose="020F0502020204030204" pitchFamily="34" charset="0"/>
                <a:cs typeface="Calibri" panose="020F0502020204030204" pitchFamily="34" charset="0"/>
              </a:rPr>
              <a:t>Computer</a:t>
            </a:r>
            <a:r>
              <a:rPr lang="pl-PL" sz="4000" b="1" dirty="0">
                <a:latin typeface="Calibri" panose="020F0502020204030204" pitchFamily="34" charset="0"/>
                <a:ea typeface="Calibri" panose="020F0502020204030204" pitchFamily="34" charset="0"/>
                <a:cs typeface="Calibri" panose="020F0502020204030204" pitchFamily="34" charset="0"/>
              </a:rPr>
              <a:t> </a:t>
            </a:r>
            <a:r>
              <a:rPr lang="pl-PL" sz="4000" b="1" dirty="0" err="1">
                <a:latin typeface="Calibri" panose="020F0502020204030204" pitchFamily="34" charset="0"/>
                <a:ea typeface="Calibri" panose="020F0502020204030204" pitchFamily="34" charset="0"/>
                <a:cs typeface="Calibri" panose="020F0502020204030204" pitchFamily="34" charset="0"/>
              </a:rPr>
              <a:t>work</a:t>
            </a:r>
            <a:endParaRPr lang="pl-PL" sz="40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pole tekstowe 3"/>
          <p:cNvSpPr txBox="1"/>
          <p:nvPr/>
        </p:nvSpPr>
        <p:spPr>
          <a:xfrm>
            <a:off x="1110261" y="1556792"/>
            <a:ext cx="7209013" cy="1477328"/>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According to occupational health and safety regulations regarding safe computer use, the distance between  </a:t>
            </a:r>
            <a:r>
              <a:rPr lang="pl-PL" dirty="0">
                <a:latin typeface="Calibri" panose="020F0502020204030204" pitchFamily="34" charset="0"/>
                <a:ea typeface="Calibri" panose="020F0502020204030204" pitchFamily="34" charset="0"/>
                <a:cs typeface="Calibri" panose="020F0502020204030204" pitchFamily="34" charset="0"/>
              </a:rPr>
              <a:t>an </a:t>
            </a:r>
            <a:r>
              <a:rPr lang="en-US" dirty="0">
                <a:latin typeface="Calibri" panose="020F0502020204030204" pitchFamily="34" charset="0"/>
                <a:ea typeface="Calibri" panose="020F0502020204030204" pitchFamily="34" charset="0"/>
                <a:cs typeface="Calibri" panose="020F0502020204030204" pitchFamily="34" charset="0"/>
              </a:rPr>
              <a:t>employee and the</a:t>
            </a:r>
            <a:r>
              <a:rPr lang="pl-PL" dirty="0" err="1">
                <a:latin typeface="Calibri" panose="020F0502020204030204" pitchFamily="34" charset="0"/>
                <a:ea typeface="Calibri" panose="020F0502020204030204" pitchFamily="34" charset="0"/>
                <a:cs typeface="Calibri" panose="020F0502020204030204" pitchFamily="34" charset="0"/>
              </a:rPr>
              <a:t>ir</a:t>
            </a:r>
            <a:r>
              <a:rPr lang="en-US" dirty="0">
                <a:latin typeface="Calibri" panose="020F0502020204030204" pitchFamily="34" charset="0"/>
                <a:ea typeface="Calibri" panose="020F0502020204030204" pitchFamily="34" charset="0"/>
                <a:cs typeface="Calibri" panose="020F0502020204030204" pitchFamily="34" charset="0"/>
              </a:rPr>
              <a:t> monitor should be between 40 cm and 75 cm. Additionally, the monitor should be positioned so that the light source, such as a window or lamp, is not behind it. Ideally, the light </a:t>
            </a:r>
            <a:r>
              <a:rPr lang="pl-PL" dirty="0" err="1">
                <a:latin typeface="Calibri" panose="020F0502020204030204" pitchFamily="34" charset="0"/>
                <a:ea typeface="Calibri" panose="020F0502020204030204" pitchFamily="34" charset="0"/>
                <a:cs typeface="Calibri" panose="020F0502020204030204" pitchFamily="34" charset="0"/>
              </a:rPr>
              <a:t>source</a:t>
            </a:r>
            <a:r>
              <a:rPr lang="pl-PL"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should be positioned to the side of the screen.</a:t>
            </a:r>
            <a:endParaRPr lang="pl-PL" dirty="0">
              <a:latin typeface="Calibri" panose="020F0502020204030204" pitchFamily="34" charset="0"/>
              <a:ea typeface="Calibri" panose="020F0502020204030204" pitchFamily="34" charset="0"/>
              <a:cs typeface="Calibri" panose="020F0502020204030204" pitchFamily="34" charset="0"/>
            </a:endParaRPr>
          </a:p>
        </p:txBody>
      </p:sp>
      <p:pic>
        <p:nvPicPr>
          <p:cNvPr id="5" name="Obraz 4"/>
          <p:cNvPicPr/>
          <p:nvPr/>
        </p:nvPicPr>
        <p:blipFill>
          <a:blip r:embed="rId2"/>
          <a:stretch/>
        </p:blipFill>
        <p:spPr>
          <a:xfrm>
            <a:off x="4739577" y="3356992"/>
            <a:ext cx="2081883" cy="2448272"/>
          </a:xfrm>
          <a:prstGeom prst="rect">
            <a:avLst/>
          </a:prstGeom>
          <a:ln>
            <a:noFill/>
          </a:ln>
        </p:spPr>
      </p:pic>
    </p:spTree>
    <p:extLst>
      <p:ext uri="{BB962C8B-B14F-4D97-AF65-F5344CB8AC3E}">
        <p14:creationId xmlns:p14="http://schemas.microsoft.com/office/powerpoint/2010/main" val="6325455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1"/>
          <p:cNvPicPr/>
          <p:nvPr/>
        </p:nvPicPr>
        <p:blipFill>
          <a:blip r:embed="rId2"/>
          <a:stretch/>
        </p:blipFill>
        <p:spPr>
          <a:xfrm>
            <a:off x="971600" y="692696"/>
            <a:ext cx="7380312" cy="5400600"/>
          </a:xfrm>
          <a:prstGeom prst="rect">
            <a:avLst/>
          </a:prstGeom>
          <a:ln>
            <a:noFill/>
          </a:ln>
        </p:spPr>
      </p:pic>
    </p:spTree>
    <p:extLst>
      <p:ext uri="{BB962C8B-B14F-4D97-AF65-F5344CB8AC3E}">
        <p14:creationId xmlns:p14="http://schemas.microsoft.com/office/powerpoint/2010/main" val="40654457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nSpc>
                <a:spcPct val="150000"/>
              </a:lnSpc>
            </a:pPr>
            <a:r>
              <a:rPr lang="en-US" sz="3200" b="1" dirty="0">
                <a:latin typeface="Calibri" panose="020F0502020204030204" pitchFamily="34" charset="0"/>
                <a:ea typeface="Calibri" panose="020F0502020204030204" pitchFamily="34" charset="0"/>
                <a:cs typeface="Calibri" panose="020F0502020204030204" pitchFamily="34" charset="0"/>
              </a:rPr>
              <a:t>Manual </a:t>
            </a:r>
            <a:r>
              <a:rPr lang="pl-PL" sz="3200" b="1" dirty="0" err="1">
                <a:latin typeface="Calibri" panose="020F0502020204030204" pitchFamily="34" charset="0"/>
                <a:ea typeface="Calibri" panose="020F0502020204030204" pitchFamily="34" charset="0"/>
                <a:cs typeface="Calibri" panose="020F0502020204030204" pitchFamily="34" charset="0"/>
              </a:rPr>
              <a:t>handling</a:t>
            </a:r>
            <a:r>
              <a:rPr lang="pl-PL" sz="3200" b="1" dirty="0">
                <a:latin typeface="Calibri" panose="020F0502020204030204" pitchFamily="34" charset="0"/>
                <a:ea typeface="Calibri" panose="020F0502020204030204" pitchFamily="34" charset="0"/>
                <a:cs typeface="Calibri" panose="020F0502020204030204" pitchFamily="34" charset="0"/>
              </a:rPr>
              <a:t> </a:t>
            </a:r>
            <a:r>
              <a:rPr lang="en-US" sz="3200" b="1" dirty="0">
                <a:latin typeface="Calibri" panose="020F0502020204030204" pitchFamily="34" charset="0"/>
                <a:ea typeface="Calibri" panose="020F0502020204030204" pitchFamily="34" charset="0"/>
                <a:cs typeface="Calibri" panose="020F0502020204030204" pitchFamily="34" charset="0"/>
              </a:rPr>
              <a:t>of objects by a single employee</a:t>
            </a:r>
            <a:endParaRPr lang="pl-PL" sz="3200" b="1" dirty="0">
              <a:latin typeface="Calibri" panose="020F0502020204030204" pitchFamily="34" charset="0"/>
              <a:ea typeface="Calibri" panose="020F0502020204030204" pitchFamily="34" charset="0"/>
              <a:cs typeface="Calibri" panose="020F0502020204030204" pitchFamily="34" charset="0"/>
            </a:endParaRPr>
          </a:p>
        </p:txBody>
      </p:sp>
      <p:pic>
        <p:nvPicPr>
          <p:cNvPr id="5" name="Obraz 1"/>
          <p:cNvPicPr/>
          <p:nvPr/>
        </p:nvPicPr>
        <p:blipFill>
          <a:blip r:embed="rId2"/>
          <a:stretch/>
        </p:blipFill>
        <p:spPr>
          <a:xfrm>
            <a:off x="881844" y="2132856"/>
            <a:ext cx="7380312" cy="4032448"/>
          </a:xfrm>
          <a:prstGeom prst="rect">
            <a:avLst/>
          </a:prstGeom>
          <a:ln>
            <a:noFill/>
          </a:ln>
        </p:spPr>
      </p:pic>
    </p:spTree>
    <p:extLst>
      <p:ext uri="{BB962C8B-B14F-4D97-AF65-F5344CB8AC3E}">
        <p14:creationId xmlns:p14="http://schemas.microsoft.com/office/powerpoint/2010/main" val="22167919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nSpc>
                <a:spcPct val="150000"/>
              </a:lnSpc>
            </a:pPr>
            <a:r>
              <a:rPr lang="pl-PL" sz="4000" b="1" dirty="0">
                <a:latin typeface="Calibri" panose="020F0502020204030204" pitchFamily="34" charset="0"/>
                <a:ea typeface="Calibri" panose="020F0502020204030204" pitchFamily="34" charset="0"/>
                <a:cs typeface="Calibri" panose="020F0502020204030204" pitchFamily="34" charset="0"/>
              </a:rPr>
              <a:t>Ręczne podnoszenie ciężaru</a:t>
            </a:r>
          </a:p>
        </p:txBody>
      </p:sp>
      <p:pic>
        <p:nvPicPr>
          <p:cNvPr id="5" name="Picture 4"/>
          <p:cNvPicPr/>
          <p:nvPr/>
        </p:nvPicPr>
        <p:blipFill>
          <a:blip r:embed="rId2"/>
          <a:stretch/>
        </p:blipFill>
        <p:spPr>
          <a:xfrm>
            <a:off x="755576" y="2636912"/>
            <a:ext cx="7704856" cy="3605040"/>
          </a:xfrm>
          <a:prstGeom prst="rect">
            <a:avLst/>
          </a:prstGeom>
          <a:ln>
            <a:noFill/>
          </a:ln>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7255" y="2006663"/>
            <a:ext cx="1289489" cy="1472020"/>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1937472"/>
            <a:ext cx="1008112" cy="1610402"/>
          </a:xfrm>
          <a:prstGeom prst="rect">
            <a:avLst/>
          </a:prstGeom>
        </p:spPr>
      </p:pic>
    </p:spTree>
    <p:extLst>
      <p:ext uri="{BB962C8B-B14F-4D97-AF65-F5344CB8AC3E}">
        <p14:creationId xmlns:p14="http://schemas.microsoft.com/office/powerpoint/2010/main" val="36909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nSpc>
                <a:spcPct val="150000"/>
              </a:lnSpc>
            </a:pPr>
            <a:r>
              <a:rPr lang="en-US" sz="4000" b="1" dirty="0">
                <a:latin typeface="Calibri" panose="020F0502020204030204" pitchFamily="34" charset="0"/>
                <a:ea typeface="Calibri" panose="020F0502020204030204" pitchFamily="34" charset="0"/>
                <a:cs typeface="Calibri" panose="020F0502020204030204" pitchFamily="34" charset="0"/>
              </a:rPr>
              <a:t>Manual lifting of load</a:t>
            </a:r>
            <a:r>
              <a:rPr lang="pl-PL" sz="4000" b="1" dirty="0">
                <a:latin typeface="Calibri" panose="020F0502020204030204" pitchFamily="34" charset="0"/>
                <a:ea typeface="Calibri" panose="020F0502020204030204" pitchFamily="34" charset="0"/>
                <a:cs typeface="Calibri" panose="020F0502020204030204" pitchFamily="34" charset="0"/>
              </a:rPr>
              <a:t>s</a:t>
            </a:r>
          </a:p>
        </p:txBody>
      </p:sp>
      <p:pic>
        <p:nvPicPr>
          <p:cNvPr id="5" name="Picture 4"/>
          <p:cNvPicPr/>
          <p:nvPr/>
        </p:nvPicPr>
        <p:blipFill>
          <a:blip r:embed="rId2"/>
          <a:stretch/>
        </p:blipFill>
        <p:spPr>
          <a:xfrm>
            <a:off x="1331640" y="2596130"/>
            <a:ext cx="6264696" cy="2736304"/>
          </a:xfrm>
          <a:prstGeom prst="rect">
            <a:avLst/>
          </a:prstGeom>
          <a:ln>
            <a:noFill/>
          </a:ln>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2176" y="937566"/>
            <a:ext cx="1688320" cy="1175999"/>
          </a:xfrm>
          <a:prstGeom prst="rect">
            <a:avLst/>
          </a:prstGeom>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2596130"/>
            <a:ext cx="1368152" cy="1650264"/>
          </a:xfrm>
          <a:prstGeom prst="rect">
            <a:avLst/>
          </a:prstGeom>
        </p:spPr>
      </p:pic>
    </p:spTree>
    <p:extLst>
      <p:ext uri="{BB962C8B-B14F-4D97-AF65-F5344CB8AC3E}">
        <p14:creationId xmlns:p14="http://schemas.microsoft.com/office/powerpoint/2010/main" val="359791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a:latin typeface="Calibri" panose="020F0502020204030204" pitchFamily="34" charset="0"/>
                <a:ea typeface="Calibri" panose="020F0502020204030204" pitchFamily="34" charset="0"/>
                <a:cs typeface="Calibri" panose="020F0502020204030204" pitchFamily="34" charset="0"/>
              </a:rPr>
              <a:t>Kodeks karny</a:t>
            </a:r>
          </a:p>
        </p:txBody>
      </p:sp>
      <p:sp>
        <p:nvSpPr>
          <p:cNvPr id="4" name="pole tekstowe 3"/>
          <p:cNvSpPr txBox="1"/>
          <p:nvPr/>
        </p:nvSpPr>
        <p:spPr>
          <a:xfrm>
            <a:off x="1115616" y="1772816"/>
            <a:ext cx="7056784" cy="2585323"/>
          </a:xfrm>
          <a:prstGeom prst="rect">
            <a:avLst/>
          </a:prstGeom>
          <a:noFill/>
        </p:spPr>
        <p:txBody>
          <a:bodyPr wrap="square" rtlCol="0">
            <a:spAutoFit/>
          </a:bodyPr>
          <a:lstStyle/>
          <a:p>
            <a:r>
              <a:rPr lang="pl-PL" b="1" dirty="0">
                <a:latin typeface="Calibri" panose="020F0502020204030204" pitchFamily="34" charset="0"/>
                <a:ea typeface="Calibri" panose="020F0502020204030204" pitchFamily="34" charset="0"/>
                <a:cs typeface="Calibri" panose="020F0502020204030204" pitchFamily="34" charset="0"/>
              </a:rPr>
              <a:t>Art. 160</a:t>
            </a:r>
          </a:p>
          <a:p>
            <a:endParaRPr lang="pl-PL" dirty="0">
              <a:latin typeface="Calibri" panose="020F0502020204030204" pitchFamily="34" charset="0"/>
              <a:ea typeface="Calibri" panose="020F0502020204030204" pitchFamily="34" charset="0"/>
              <a:cs typeface="Calibri" panose="020F0502020204030204" pitchFamily="34" charset="0"/>
            </a:endParaRPr>
          </a:p>
          <a:p>
            <a:r>
              <a:rPr lang="pl-PL" dirty="0">
                <a:latin typeface="Calibri" panose="020F0502020204030204" pitchFamily="34" charset="0"/>
                <a:ea typeface="Calibri" panose="020F0502020204030204" pitchFamily="34" charset="0"/>
                <a:cs typeface="Calibri" panose="020F0502020204030204" pitchFamily="34" charset="0"/>
              </a:rPr>
              <a:t>§ 1. Kto naraża człowieka na bezpośrednie niebezpieczeństwo utraty życia albo ciężkiego uszczerbku na zdrowiu, podlega karze pozbawienia wolności do lat 3.</a:t>
            </a:r>
          </a:p>
          <a:p>
            <a:endParaRPr lang="pl-PL" dirty="0">
              <a:latin typeface="Calibri" panose="020F0502020204030204" pitchFamily="34" charset="0"/>
              <a:ea typeface="Calibri" panose="020F0502020204030204" pitchFamily="34" charset="0"/>
              <a:cs typeface="Calibri" panose="020F0502020204030204" pitchFamily="34" charset="0"/>
            </a:endParaRPr>
          </a:p>
          <a:p>
            <a:r>
              <a:rPr lang="pl-PL" dirty="0">
                <a:latin typeface="Calibri" panose="020F0502020204030204" pitchFamily="34" charset="0"/>
                <a:ea typeface="Calibri" panose="020F0502020204030204" pitchFamily="34" charset="0"/>
                <a:cs typeface="Calibri" panose="020F0502020204030204" pitchFamily="34" charset="0"/>
              </a:rPr>
              <a:t>§ 2. Jeżeli na sprawcy ciąży obowiązek opieki nad osobą narażoną na niebezpieczeństwo, podlega karze pozbawienia wolności od 3 miesięcy do lat 5.</a:t>
            </a:r>
          </a:p>
        </p:txBody>
      </p:sp>
      <p:pic>
        <p:nvPicPr>
          <p:cNvPr id="5" name="Obraz 4">
            <a:extLst>
              <a:ext uri="{FF2B5EF4-FFF2-40B4-BE49-F238E27FC236}">
                <a16:creationId xmlns:a16="http://schemas.microsoft.com/office/drawing/2014/main" id="{B14ECFEE-41FF-41E0-ADFF-642CB79C09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3933056"/>
            <a:ext cx="2598610" cy="2273783"/>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4917" y="4434617"/>
            <a:ext cx="2141068" cy="1605801"/>
          </a:xfrm>
          <a:prstGeom prst="rect">
            <a:avLst/>
          </a:prstGeom>
        </p:spPr>
      </p:pic>
    </p:spTree>
    <p:extLst>
      <p:ext uri="{BB962C8B-B14F-4D97-AF65-F5344CB8AC3E}">
        <p14:creationId xmlns:p14="http://schemas.microsoft.com/office/powerpoint/2010/main" val="99999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err="1">
                <a:latin typeface="Calibri" panose="020F0502020204030204" pitchFamily="34" charset="0"/>
                <a:ea typeface="Calibri" panose="020F0502020204030204" pitchFamily="34" charset="0"/>
                <a:cs typeface="Calibri" panose="020F0502020204030204" pitchFamily="34" charset="0"/>
              </a:rPr>
              <a:t>Criminal</a:t>
            </a:r>
            <a:r>
              <a:rPr lang="pl-PL" sz="4000" b="1" dirty="0">
                <a:latin typeface="Calibri" panose="020F0502020204030204" pitchFamily="34" charset="0"/>
                <a:ea typeface="Calibri" panose="020F0502020204030204" pitchFamily="34" charset="0"/>
                <a:cs typeface="Calibri" panose="020F0502020204030204" pitchFamily="34" charset="0"/>
              </a:rPr>
              <a:t> </a:t>
            </a:r>
            <a:r>
              <a:rPr lang="pl-PL" sz="4000" b="1" dirty="0" err="1">
                <a:latin typeface="Calibri" panose="020F0502020204030204" pitchFamily="34" charset="0"/>
                <a:ea typeface="Calibri" panose="020F0502020204030204" pitchFamily="34" charset="0"/>
                <a:cs typeface="Calibri" panose="020F0502020204030204" pitchFamily="34" charset="0"/>
              </a:rPr>
              <a:t>Code</a:t>
            </a:r>
            <a:endParaRPr lang="pl-PL" sz="40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pole tekstowe 3"/>
          <p:cNvSpPr txBox="1"/>
          <p:nvPr/>
        </p:nvSpPr>
        <p:spPr>
          <a:xfrm>
            <a:off x="1071538" y="2000240"/>
            <a:ext cx="7056784" cy="1754326"/>
          </a:xfrm>
          <a:prstGeom prst="rect">
            <a:avLst/>
          </a:prstGeom>
          <a:noFill/>
        </p:spPr>
        <p:txBody>
          <a:bodyPr wrap="square" rtlCol="0">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Article 160</a:t>
            </a:r>
            <a:endParaRPr lang="pl-PL" b="1" dirty="0">
              <a:latin typeface="Calibri" panose="020F0502020204030204" pitchFamily="34" charset="0"/>
              <a:ea typeface="Calibri" panose="020F0502020204030204" pitchFamily="34" charset="0"/>
              <a:cs typeface="Calibri" panose="020F0502020204030204" pitchFamily="34" charset="0"/>
            </a:endParaRPr>
          </a:p>
          <a:p>
            <a:r>
              <a:rPr lang="en-US" b="1" dirty="0">
                <a:latin typeface="Calibri" panose="020F0502020204030204" pitchFamily="34" charset="0"/>
                <a:ea typeface="Calibri" panose="020F0502020204030204" pitchFamily="34" charset="0"/>
                <a:cs typeface="Calibri" panose="020F0502020204030204" pitchFamily="34" charset="0"/>
              </a:rPr>
              <a:t>§ 1.</a:t>
            </a:r>
            <a:r>
              <a:rPr lang="en-US" dirty="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Anyone who exposes another person to a direct risk of death or serious injury shall be imprisoned for up to three years.</a:t>
            </a:r>
            <a:endParaRPr lang="pl-PL"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b="1" dirty="0">
                <a:latin typeface="Calibri" panose="020F0502020204030204" pitchFamily="34" charset="0"/>
                <a:ea typeface="Calibri" panose="020F0502020204030204" pitchFamily="34" charset="0"/>
                <a:cs typeface="Calibri" panose="020F0502020204030204" pitchFamily="34" charset="0"/>
              </a:rPr>
              <a:t>§ 2.</a:t>
            </a:r>
            <a:r>
              <a:rPr lang="en-US" dirty="0">
                <a:latin typeface="Calibri" panose="020F0502020204030204" pitchFamily="34" charset="0"/>
                <a:ea typeface="Calibri" panose="020F0502020204030204" pitchFamily="34" charset="0"/>
                <a:cs typeface="Calibri" panose="020F0502020204030204" pitchFamily="34" charset="0"/>
              </a:rPr>
              <a:t> If the perpetrator has a duty of care over the person exposed to danger, the punishment shall be imprisonment for 3 months to 5 years</a:t>
            </a:r>
            <a:r>
              <a:rPr lang="en-US" dirty="0"/>
              <a:t>.</a:t>
            </a:r>
          </a:p>
        </p:txBody>
      </p:sp>
      <p:pic>
        <p:nvPicPr>
          <p:cNvPr id="5" name="Obraz 4">
            <a:extLst>
              <a:ext uri="{FF2B5EF4-FFF2-40B4-BE49-F238E27FC236}">
                <a16:creationId xmlns:a16="http://schemas.microsoft.com/office/drawing/2014/main" id="{B14ECFEE-41FF-41E0-ADFF-642CB79C09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9308" y="4365104"/>
            <a:ext cx="1605721" cy="1405006"/>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452" y="4437112"/>
            <a:ext cx="1873341" cy="1405006"/>
          </a:xfrm>
          <a:prstGeom prst="rect">
            <a:avLst/>
          </a:prstGeom>
        </p:spPr>
      </p:pic>
    </p:spTree>
    <p:extLst>
      <p:ext uri="{BB962C8B-B14F-4D97-AF65-F5344CB8AC3E}">
        <p14:creationId xmlns:p14="http://schemas.microsoft.com/office/powerpoint/2010/main" val="87008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62521" y="1988840"/>
            <a:ext cx="6254044" cy="1362075"/>
          </a:xfrm>
        </p:spPr>
        <p:txBody>
          <a:bodyPr/>
          <a:lstStyle/>
          <a:p>
            <a:r>
              <a:rPr lang="pl-PL" b="1" dirty="0">
                <a:solidFill>
                  <a:srgbClr val="FF0000"/>
                </a:solidFill>
                <a:latin typeface="Calibri" panose="020F0502020204030204" pitchFamily="34" charset="0"/>
                <a:ea typeface="Calibri" panose="020F0502020204030204" pitchFamily="34" charset="0"/>
                <a:cs typeface="Calibri" panose="020F0502020204030204" pitchFamily="34" charset="0"/>
              </a:rPr>
              <a:t>Ochrona przeciwpożarowa</a:t>
            </a:r>
          </a:p>
        </p:txBody>
      </p:sp>
      <p:pic>
        <p:nvPicPr>
          <p:cNvPr id="4" name="Picture 2" descr="Z:\! OBSLUGA B H P\!!!  F I R M Y\001 PLOCK\PLS Kutno\PPOŻ\firefighter_run_with_axe_500_clr_7978.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3900" y="2060848"/>
            <a:ext cx="2016224" cy="3600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Documents and Settings\user.TWOJA-AC0013E72\Pulpit\Pracodawcy i osoby kierujące pracownikami\VII Modul\VIIModul_pracodawcy\resources\flames_8629 (1).gif"/>
          <p:cNvPicPr>
            <a:picLocks noChangeAspect="1" noChangeArrowheads="1" noCrop="1"/>
          </p:cNvPicPr>
          <p:nvPr/>
        </p:nvPicPr>
        <p:blipFill>
          <a:blip r:embed="rId3"/>
          <a:srcRect/>
          <a:stretch>
            <a:fillRect/>
          </a:stretch>
        </p:blipFill>
        <p:spPr bwMode="auto">
          <a:xfrm>
            <a:off x="2699792" y="3212976"/>
            <a:ext cx="2294949" cy="3291292"/>
          </a:xfrm>
          <a:prstGeom prst="rect">
            <a:avLst/>
          </a:prstGeom>
          <a:noFill/>
        </p:spPr>
      </p:pic>
    </p:spTree>
    <p:extLst>
      <p:ext uri="{BB962C8B-B14F-4D97-AF65-F5344CB8AC3E}">
        <p14:creationId xmlns:p14="http://schemas.microsoft.com/office/powerpoint/2010/main" val="3999871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b="1" dirty="0" err="1"/>
              <a:t>Safety</a:t>
            </a:r>
            <a:r>
              <a:rPr lang="pl-PL" sz="3600" b="1" dirty="0"/>
              <a:t> </a:t>
            </a:r>
            <a:r>
              <a:rPr lang="pl-PL" sz="3600" b="1" dirty="0" err="1"/>
              <a:t>is</a:t>
            </a:r>
            <a:r>
              <a:rPr lang="pl-PL" sz="3600" b="1" dirty="0"/>
              <a:t> </a:t>
            </a:r>
            <a:r>
              <a:rPr lang="pl-PL" sz="4000" b="1" dirty="0"/>
              <a:t>:</a:t>
            </a:r>
          </a:p>
        </p:txBody>
      </p:sp>
      <p:sp>
        <p:nvSpPr>
          <p:cNvPr id="4" name="pole tekstowe 3"/>
          <p:cNvSpPr txBox="1"/>
          <p:nvPr/>
        </p:nvSpPr>
        <p:spPr>
          <a:xfrm>
            <a:off x="1115616" y="2132856"/>
            <a:ext cx="6912768" cy="2585323"/>
          </a:xfrm>
          <a:prstGeom prst="rect">
            <a:avLst/>
          </a:prstGeom>
          <a:noFill/>
        </p:spPr>
        <p:txBody>
          <a:bodyPr wrap="square" rtlCol="0">
            <a:spAutoFit/>
          </a:bodyPr>
          <a:lstStyle/>
          <a:p>
            <a:pPr marL="285750" indent="-285750">
              <a:buFont typeface="Arial" panose="020B0604020202020204" pitchFamily="34" charset="0"/>
              <a:buChar char="•"/>
            </a:pPr>
            <a:r>
              <a:rPr lang="en-US" dirty="0"/>
              <a:t>A state of certainty about tomorrow;</a:t>
            </a:r>
            <a:endParaRPr lang="pl-PL" dirty="0"/>
          </a:p>
          <a:p>
            <a:pPr marL="285750" indent="-285750">
              <a:buFont typeface="Arial" panose="020B0604020202020204" pitchFamily="34" charset="0"/>
              <a:buChar char="•"/>
            </a:pPr>
            <a:r>
              <a:rPr lang="en-US" dirty="0"/>
              <a:t>A state free from fear and anxiety for oneself and others;</a:t>
            </a:r>
            <a:endParaRPr lang="pl-PL" dirty="0"/>
          </a:p>
          <a:p>
            <a:pPr marL="285750" indent="-285750">
              <a:buFont typeface="Arial" panose="020B0604020202020204" pitchFamily="34" charset="0"/>
              <a:buChar char="•"/>
            </a:pPr>
            <a:r>
              <a:rPr lang="en-US" dirty="0"/>
              <a:t>A life without the threat of losing health, property, or life;</a:t>
            </a:r>
            <a:endParaRPr lang="pl-PL" dirty="0"/>
          </a:p>
          <a:p>
            <a:pPr marL="285750" indent="-285750">
              <a:buFont typeface="Arial" panose="020B0604020202020204" pitchFamily="34" charset="0"/>
              <a:buChar char="•"/>
            </a:pPr>
            <a:r>
              <a:rPr lang="en-US" dirty="0"/>
              <a:t>Coexistence of humans with other people and nature;</a:t>
            </a:r>
            <a:endParaRPr lang="pl-PL" dirty="0"/>
          </a:p>
          <a:p>
            <a:pPr marL="285750" indent="-285750">
              <a:buFont typeface="Arial" panose="020B0604020202020204" pitchFamily="34" charset="0"/>
              <a:buChar char="•"/>
            </a:pPr>
            <a:r>
              <a:rPr lang="en-US" dirty="0"/>
              <a:t>A condition in which a person experiences a sense of peace and comfort.</a:t>
            </a:r>
            <a:endParaRPr lang="pl-PL" dirty="0"/>
          </a:p>
          <a:p>
            <a:endParaRPr lang="en-US" dirty="0"/>
          </a:p>
          <a:p>
            <a:r>
              <a:rPr lang="en-US" b="1" dirty="0"/>
              <a:t>According to Abraham Maslow (an American psychologist), safety is a fundamental human need, second </a:t>
            </a:r>
            <a:r>
              <a:rPr lang="pl-PL" b="1" dirty="0" err="1"/>
              <a:t>only</a:t>
            </a:r>
            <a:r>
              <a:rPr lang="pl-PL" b="1" dirty="0"/>
              <a:t> </a:t>
            </a:r>
            <a:r>
              <a:rPr lang="en-US" b="1" dirty="0"/>
              <a:t>in the hierarchy of </a:t>
            </a:r>
            <a:r>
              <a:rPr lang="pl-PL" b="1" dirty="0" err="1"/>
              <a:t>the</a:t>
            </a:r>
            <a:r>
              <a:rPr lang="pl-PL" b="1" dirty="0"/>
              <a:t> </a:t>
            </a:r>
            <a:r>
              <a:rPr lang="en-US" b="1" dirty="0"/>
              <a:t>needs.</a:t>
            </a:r>
          </a:p>
        </p:txBody>
      </p:sp>
    </p:spTree>
    <p:extLst>
      <p:ext uri="{BB962C8B-B14F-4D97-AF65-F5344CB8AC3E}">
        <p14:creationId xmlns:p14="http://schemas.microsoft.com/office/powerpoint/2010/main" val="15649748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51719" y="1988841"/>
            <a:ext cx="5328593" cy="1008112"/>
          </a:xfrm>
        </p:spPr>
        <p:txBody>
          <a:bodyPr/>
          <a:lstStyle/>
          <a:p>
            <a:r>
              <a:rPr lang="pl-PL" b="1" dirty="0" err="1">
                <a:latin typeface="Calibri" panose="020F0502020204030204" pitchFamily="34" charset="0"/>
                <a:ea typeface="Calibri" panose="020F0502020204030204" pitchFamily="34" charset="0"/>
                <a:cs typeface="Calibri" panose="020F0502020204030204" pitchFamily="34" charset="0"/>
              </a:rPr>
              <a:t>Fire</a:t>
            </a:r>
            <a:r>
              <a:rPr lang="pl-PL" b="1" dirty="0">
                <a:latin typeface="Calibri" panose="020F0502020204030204" pitchFamily="34" charset="0"/>
                <a:ea typeface="Calibri" panose="020F0502020204030204" pitchFamily="34" charset="0"/>
                <a:cs typeface="Calibri" panose="020F0502020204030204" pitchFamily="34" charset="0"/>
              </a:rPr>
              <a:t> </a:t>
            </a:r>
            <a:r>
              <a:rPr lang="pl-PL" b="1" dirty="0" err="1">
                <a:latin typeface="Calibri" panose="020F0502020204030204" pitchFamily="34" charset="0"/>
                <a:ea typeface="Calibri" panose="020F0502020204030204" pitchFamily="34" charset="0"/>
                <a:cs typeface="Calibri" panose="020F0502020204030204" pitchFamily="34" charset="0"/>
              </a:rPr>
              <a:t>protection</a:t>
            </a:r>
            <a:endParaRPr lang="pl-PL"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2" descr="Z:\! OBSLUGA B H P\!!!  F I R M Y\001 PLOCK\PLS Kutno\PPOŻ\firefighter_run_with_axe_500_clr_7978.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3488119"/>
            <a:ext cx="1411357" cy="2520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Documents and Settings\user.TWOJA-AC0013E72\Pulpit\Pracodawcy i osoby kierujące pracownikami\VII Modul\VIIModul_pracodawcy\resources\flames_8629 (1).gif"/>
          <p:cNvPicPr>
            <a:picLocks noChangeAspect="1" noChangeArrowheads="1" noCrop="1"/>
          </p:cNvPicPr>
          <p:nvPr/>
        </p:nvPicPr>
        <p:blipFill>
          <a:blip r:embed="rId3"/>
          <a:srcRect/>
          <a:stretch>
            <a:fillRect/>
          </a:stretch>
        </p:blipFill>
        <p:spPr bwMode="auto">
          <a:xfrm>
            <a:off x="2699792" y="3212976"/>
            <a:ext cx="2294949" cy="3291292"/>
          </a:xfrm>
          <a:prstGeom prst="rect">
            <a:avLst/>
          </a:prstGeom>
          <a:noFill/>
        </p:spPr>
      </p:pic>
    </p:spTree>
    <p:extLst>
      <p:ext uri="{BB962C8B-B14F-4D97-AF65-F5344CB8AC3E}">
        <p14:creationId xmlns:p14="http://schemas.microsoft.com/office/powerpoint/2010/main" val="41726225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5122" name="Picture 2" descr="Pożar wieżowca w Walencji, są ofiary śmiertelne [ZDJĘ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40" y="634380"/>
            <a:ext cx="7452319" cy="5589239"/>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467544" y="1700808"/>
            <a:ext cx="8208912" cy="1938992"/>
          </a:xfrm>
          <a:prstGeom prst="rect">
            <a:avLst/>
          </a:prstGeom>
          <a:noFill/>
        </p:spPr>
        <p:txBody>
          <a:bodyPr wrap="square" rtlCol="0">
            <a:spAutoFit/>
          </a:bodyPr>
          <a:lstStyle/>
          <a:p>
            <a:pPr algn="ctr"/>
            <a:r>
              <a:rPr lang="pl-PL" sz="2400" b="1" dirty="0">
                <a:solidFill>
                  <a:schemeClr val="bg1"/>
                </a:solidFill>
                <a:latin typeface="Calibri" panose="020F0502020204030204" pitchFamily="34" charset="0"/>
              </a:rPr>
              <a:t>Pożar jest niekontrolowanym procesem spalania, występującym w miejscu do tego nieprzeznaczonym, rozprzestrzeniającym się w sposób niekontrolowany, powodującym zagrożenie dla zdrowia i życia ludzi i zwierząt oraz straty materialne.</a:t>
            </a:r>
          </a:p>
        </p:txBody>
      </p:sp>
    </p:spTree>
    <p:extLst>
      <p:ext uri="{BB962C8B-B14F-4D97-AF65-F5344CB8AC3E}">
        <p14:creationId xmlns:p14="http://schemas.microsoft.com/office/powerpoint/2010/main" val="41592605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5122" name="Picture 2" descr="Pożar wieżowca w Walencji, są ofiary śmiertelne [ZDJĘ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548680"/>
            <a:ext cx="8568952" cy="6048671"/>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449705" y="1700808"/>
            <a:ext cx="8226751" cy="1569660"/>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A fire is an uncontrolled combustion process that occurs in an area </a:t>
            </a:r>
            <a:r>
              <a:rPr lang="pl-PL" sz="2400" dirty="0">
                <a:solidFill>
                  <a:schemeClr val="bg1"/>
                </a:solidFill>
                <a:latin typeface="Calibri" panose="020F0502020204030204" pitchFamily="34" charset="0"/>
                <a:ea typeface="Calibri" panose="020F0502020204030204" pitchFamily="34" charset="0"/>
                <a:cs typeface="Calibri" panose="020F0502020204030204" pitchFamily="34" charset="0"/>
              </a:rPr>
              <a:t>for </a:t>
            </a:r>
            <a:r>
              <a:rPr lang="pl-PL" sz="2400" dirty="0" err="1">
                <a:solidFill>
                  <a:schemeClr val="bg1"/>
                </a:solidFill>
                <a:latin typeface="Calibri" panose="020F0502020204030204" pitchFamily="34" charset="0"/>
                <a:ea typeface="Calibri" panose="020F0502020204030204" pitchFamily="34" charset="0"/>
                <a:cs typeface="Calibri" panose="020F0502020204030204" pitchFamily="34" charset="0"/>
              </a:rPr>
              <a:t>which</a:t>
            </a:r>
            <a:r>
              <a:rPr lang="pl-PL" sz="2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l-PL" sz="2400" dirty="0" err="1">
                <a:solidFill>
                  <a:schemeClr val="bg1"/>
                </a:solidFill>
                <a:latin typeface="Calibri" panose="020F0502020204030204" pitchFamily="34" charset="0"/>
                <a:ea typeface="Calibri" panose="020F0502020204030204" pitchFamily="34" charset="0"/>
                <a:cs typeface="Calibri" panose="020F0502020204030204" pitchFamily="34" charset="0"/>
              </a:rPr>
              <a:t>it</a:t>
            </a:r>
            <a:r>
              <a:rPr lang="pl-PL" sz="2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l-PL" sz="2400" dirty="0" err="1">
                <a:solidFill>
                  <a:schemeClr val="bg1"/>
                </a:solidFill>
                <a:latin typeface="Calibri" panose="020F0502020204030204" pitchFamily="34" charset="0"/>
                <a:ea typeface="Calibri" panose="020F0502020204030204" pitchFamily="34" charset="0"/>
                <a:cs typeface="Calibri" panose="020F0502020204030204" pitchFamily="34" charset="0"/>
              </a:rPr>
              <a:t>is</a:t>
            </a:r>
            <a:r>
              <a:rPr lang="pl-PL" sz="2400" dirty="0">
                <a:solidFill>
                  <a:schemeClr val="bg1"/>
                </a:solidFill>
                <a:latin typeface="Calibri" panose="020F0502020204030204" pitchFamily="34" charset="0"/>
                <a:ea typeface="Calibri" panose="020F0502020204030204" pitchFamily="34" charset="0"/>
                <a:cs typeface="Calibri" panose="020F0502020204030204" pitchFamily="34" charset="0"/>
              </a:rPr>
              <a:t> not </a:t>
            </a:r>
            <a:r>
              <a:rPr lang="pl-PL" sz="2400" dirty="0" err="1">
                <a:solidFill>
                  <a:schemeClr val="bg1"/>
                </a:solidFill>
                <a:latin typeface="Calibri" panose="020F0502020204030204" pitchFamily="34" charset="0"/>
                <a:ea typeface="Calibri" panose="020F0502020204030204" pitchFamily="34" charset="0"/>
                <a:cs typeface="Calibri" panose="020F0502020204030204" pitchFamily="34" charset="0"/>
              </a:rPr>
              <a:t>intended</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l-PL" sz="2400" dirty="0">
                <a:solidFill>
                  <a:schemeClr val="bg1"/>
                </a:solidFill>
                <a:latin typeface="Calibri" panose="020F0502020204030204" pitchFamily="34" charset="0"/>
                <a:ea typeface="Calibri" panose="020F0502020204030204" pitchFamily="34" charset="0"/>
                <a:cs typeface="Calibri" panose="020F0502020204030204" pitchFamily="34" charset="0"/>
              </a:rPr>
              <a:t>It </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l-PL" sz="2400" dirty="0" err="1">
                <a:solidFill>
                  <a:schemeClr val="bg1"/>
                </a:solidFill>
                <a:latin typeface="Calibri" panose="020F0502020204030204" pitchFamily="34" charset="0"/>
                <a:ea typeface="Calibri" panose="020F0502020204030204" pitchFamily="34" charset="0"/>
                <a:cs typeface="Calibri" panose="020F0502020204030204" pitchFamily="34" charset="0"/>
              </a:rPr>
              <a:t>spreads</a:t>
            </a:r>
            <a:r>
              <a:rPr lang="pl-PL" sz="2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uncontrollably, </a:t>
            </a:r>
            <a:r>
              <a:rPr lang="pl-PL" sz="2400" dirty="0" err="1">
                <a:solidFill>
                  <a:schemeClr val="bg1"/>
                </a:solidFill>
                <a:latin typeface="Calibri" panose="020F0502020204030204" pitchFamily="34" charset="0"/>
                <a:ea typeface="Calibri" panose="020F0502020204030204" pitchFamily="34" charset="0"/>
                <a:cs typeface="Calibri" panose="020F0502020204030204" pitchFamily="34" charset="0"/>
              </a:rPr>
              <a:t>poses</a:t>
            </a:r>
            <a:r>
              <a:rPr lang="pl-PL" sz="2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a threat to the health and life of humans and animals, and  </a:t>
            </a:r>
            <a:r>
              <a:rPr lang="pl-PL" sz="2400" dirty="0" err="1">
                <a:solidFill>
                  <a:schemeClr val="bg1"/>
                </a:solidFill>
                <a:latin typeface="Calibri" panose="020F0502020204030204" pitchFamily="34" charset="0"/>
                <a:ea typeface="Calibri" panose="020F0502020204030204" pitchFamily="34" charset="0"/>
                <a:cs typeface="Calibri" panose="020F0502020204030204" pitchFamily="34" charset="0"/>
              </a:rPr>
              <a:t>causes</a:t>
            </a:r>
            <a:r>
              <a:rPr lang="pl-PL" sz="2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material damage.</a:t>
            </a:r>
            <a:endParaRPr lang="pl-PL"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71693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a:latin typeface="Calibri" panose="020F0502020204030204" pitchFamily="34" charset="0"/>
                <a:ea typeface="Calibri" panose="020F0502020204030204" pitchFamily="34" charset="0"/>
                <a:cs typeface="Calibri" panose="020F0502020204030204" pitchFamily="34" charset="0"/>
              </a:rPr>
              <a:t>Gaśnica</a:t>
            </a:r>
          </a:p>
        </p:txBody>
      </p:sp>
      <p:sp>
        <p:nvSpPr>
          <p:cNvPr id="4" name="pole tekstowe 3"/>
          <p:cNvSpPr txBox="1"/>
          <p:nvPr/>
        </p:nvSpPr>
        <p:spPr>
          <a:xfrm>
            <a:off x="1132994" y="1682224"/>
            <a:ext cx="7056784" cy="1477328"/>
          </a:xfrm>
          <a:prstGeom prst="rect">
            <a:avLst/>
          </a:prstGeom>
          <a:noFill/>
        </p:spPr>
        <p:txBody>
          <a:bodyPr wrap="square" rtlCol="0">
            <a:spAutoFit/>
          </a:bodyPr>
          <a:lstStyle/>
          <a:p>
            <a:pPr algn="just"/>
            <a:r>
              <a:rPr lang="pl-PL" b="1" dirty="0">
                <a:solidFill>
                  <a:srgbClr val="000000"/>
                </a:solidFill>
                <a:latin typeface="Calibri" panose="020F0502020204030204" pitchFamily="34" charset="0"/>
                <a:ea typeface="DejaVu Sans"/>
              </a:rPr>
              <a:t>Gaśnica to </a:t>
            </a:r>
            <a:r>
              <a:rPr lang="pl-PL" dirty="0">
                <a:solidFill>
                  <a:srgbClr val="000000"/>
                </a:solidFill>
                <a:latin typeface="Calibri" panose="020F0502020204030204" pitchFamily="34" charset="0"/>
                <a:ea typeface="DejaVu Sans"/>
              </a:rPr>
              <a:t>przenośne urządzenie gaszące, o całkowitej masie                            nie przekraczającej 20 kg, które po uruchomieniu samodzielnie wyrzuca środek gaśniczy na skutek działania ciśnienia gazu znajdującego się                     w zbiorniku gaśnicy lub zmagazynowanego w oddzielnym zbiorniku.</a:t>
            </a:r>
            <a:endParaRPr lang="pl-PL" dirty="0">
              <a:latin typeface="Calibri" panose="020F0502020204030204" pitchFamily="34" charset="0"/>
            </a:endParaRPr>
          </a:p>
          <a:p>
            <a:endParaRPr lang="pl-PL" dirty="0">
              <a:latin typeface="Calibri" panose="020F0502020204030204" pitchFamily="34" charset="0"/>
            </a:endParaRPr>
          </a:p>
        </p:txBody>
      </p:sp>
      <p:pic>
        <p:nvPicPr>
          <p:cNvPr id="5" name="Symbol zastępczy zawartości 7" descr="image137.jpg"/>
          <p:cNvPicPr>
            <a:picLocks noChangeAspect="1"/>
          </p:cNvPicPr>
          <p:nvPr/>
        </p:nvPicPr>
        <p:blipFill>
          <a:blip r:embed="rId2"/>
          <a:stretch>
            <a:fillRect/>
          </a:stretch>
        </p:blipFill>
        <p:spPr>
          <a:xfrm>
            <a:off x="1106011" y="3159552"/>
            <a:ext cx="2253879" cy="3356841"/>
          </a:xfrm>
          <a:prstGeom prst="rect">
            <a:avLst/>
          </a:prstGeom>
        </p:spPr>
      </p:pic>
      <p:pic>
        <p:nvPicPr>
          <p:cNvPr id="6" name="Obraz 5"/>
          <p:cNvPicPr>
            <a:picLocks noChangeAspect="1"/>
          </p:cNvPicPr>
          <p:nvPr/>
        </p:nvPicPr>
        <p:blipFill>
          <a:blip r:embed="rId3"/>
          <a:stretch>
            <a:fillRect/>
          </a:stretch>
        </p:blipFill>
        <p:spPr>
          <a:xfrm>
            <a:off x="4586146" y="2852936"/>
            <a:ext cx="1894930" cy="1656184"/>
          </a:xfrm>
          <a:prstGeom prst="rect">
            <a:avLst/>
          </a:prstGeom>
        </p:spPr>
      </p:pic>
      <p:pic>
        <p:nvPicPr>
          <p:cNvPr id="7" name="Obraz 6"/>
          <p:cNvPicPr>
            <a:picLocks noChangeAspect="1"/>
          </p:cNvPicPr>
          <p:nvPr/>
        </p:nvPicPr>
        <p:blipFill>
          <a:blip r:embed="rId4"/>
          <a:stretch>
            <a:fillRect/>
          </a:stretch>
        </p:blipFill>
        <p:spPr>
          <a:xfrm>
            <a:off x="4611322" y="4541561"/>
            <a:ext cx="1869754" cy="1857829"/>
          </a:xfrm>
          <a:prstGeom prst="rect">
            <a:avLst/>
          </a:prstGeom>
        </p:spPr>
      </p:pic>
      <p:pic>
        <p:nvPicPr>
          <p:cNvPr id="8" name="Picture 2" descr="C:\Documents and Settings\user.TWOJA-AC0013E72\Pulpit\Pracodawcy i osoby kierujące pracownikami\VII Modul\VIIModul_pracodawcy\resources\attention_arrow_anim_150_clr_6125.gif"/>
          <p:cNvPicPr>
            <a:picLocks noChangeAspect="1" noChangeArrowheads="1" noCrop="1"/>
          </p:cNvPicPr>
          <p:nvPr/>
        </p:nvPicPr>
        <p:blipFill>
          <a:blip r:embed="rId5"/>
          <a:srcRect/>
          <a:stretch>
            <a:fillRect/>
          </a:stretch>
        </p:blipFill>
        <p:spPr bwMode="auto">
          <a:xfrm rot="19948591">
            <a:off x="2577758" y="4379635"/>
            <a:ext cx="1823340" cy="547002"/>
          </a:xfrm>
          <a:prstGeom prst="rect">
            <a:avLst/>
          </a:prstGeom>
          <a:noFill/>
        </p:spPr>
      </p:pic>
      <p:pic>
        <p:nvPicPr>
          <p:cNvPr id="9" name="Picture 2" descr="C:\Documents and Settings\user.TWOJA-AC0013E72\Pulpit\Pracodawcy i osoby kierujące pracownikami\VII Modul\VIIModul_pracodawcy\resources\attention_arrow_anim_150_clr_6125.gif"/>
          <p:cNvPicPr>
            <a:picLocks noChangeAspect="1" noChangeArrowheads="1" noCrop="1"/>
          </p:cNvPicPr>
          <p:nvPr/>
        </p:nvPicPr>
        <p:blipFill>
          <a:blip r:embed="rId5"/>
          <a:srcRect/>
          <a:stretch>
            <a:fillRect/>
          </a:stretch>
        </p:blipFill>
        <p:spPr bwMode="auto">
          <a:xfrm rot="544740">
            <a:off x="2455543" y="5561214"/>
            <a:ext cx="2127922" cy="547002"/>
          </a:xfrm>
          <a:prstGeom prst="rect">
            <a:avLst/>
          </a:prstGeom>
          <a:noFill/>
        </p:spPr>
      </p:pic>
    </p:spTree>
    <p:extLst>
      <p:ext uri="{BB962C8B-B14F-4D97-AF65-F5344CB8AC3E}">
        <p14:creationId xmlns:p14="http://schemas.microsoft.com/office/powerpoint/2010/main" val="34688932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15616" y="817583"/>
            <a:ext cx="6944652" cy="864642"/>
          </a:xfrm>
        </p:spPr>
        <p:txBody>
          <a:bodyPr>
            <a:normAutofit/>
          </a:bodyPr>
          <a:lstStyle/>
          <a:p>
            <a:r>
              <a:rPr lang="pl-PL" sz="4000" b="1" dirty="0" err="1"/>
              <a:t>Fire</a:t>
            </a:r>
            <a:r>
              <a:rPr lang="pl-PL" sz="4000" b="1" dirty="0"/>
              <a:t> </a:t>
            </a:r>
            <a:r>
              <a:rPr lang="pl-PL" sz="4000" b="1" dirty="0" err="1"/>
              <a:t>extinguisher</a:t>
            </a:r>
            <a:endParaRPr lang="pl-PL" sz="4000" b="1" dirty="0"/>
          </a:p>
        </p:txBody>
      </p:sp>
      <p:sp>
        <p:nvSpPr>
          <p:cNvPr id="4" name="pole tekstowe 3"/>
          <p:cNvSpPr txBox="1"/>
          <p:nvPr/>
        </p:nvSpPr>
        <p:spPr>
          <a:xfrm>
            <a:off x="1083732" y="1682224"/>
            <a:ext cx="7131606" cy="1200329"/>
          </a:xfrm>
          <a:prstGeom prst="rect">
            <a:avLst/>
          </a:prstGeom>
          <a:noFill/>
        </p:spPr>
        <p:txBody>
          <a:bodyPr wrap="square" rtlCol="0">
            <a:spAutoFit/>
          </a:bodyPr>
          <a:lstStyle/>
          <a:p>
            <a:endParaRPr lang="pl-PL" dirty="0"/>
          </a:p>
          <a:p>
            <a:r>
              <a:rPr lang="en-US" dirty="0">
                <a:latin typeface="Calibri" panose="020F0502020204030204" pitchFamily="34" charset="0"/>
                <a:ea typeface="Calibri" panose="020F0502020204030204" pitchFamily="34" charset="0"/>
                <a:cs typeface="Calibri" panose="020F0502020204030204" pitchFamily="34" charset="0"/>
              </a:rPr>
              <a:t>A fire extinguisher is a portable extinguishing device, with a total weight not exceeding 20 kg</a:t>
            </a:r>
            <a:r>
              <a:rPr lang="pl-PL"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When activated, it ejects an extinguishing agent under the pressure of a gas stored in its tank or a separate one</a:t>
            </a:r>
            <a:r>
              <a:rPr lang="pl-PL" dirty="0">
                <a:latin typeface="Calibri" panose="020F0502020204030204" pitchFamily="34" charset="0"/>
                <a:ea typeface="Calibri" panose="020F0502020204030204" pitchFamily="34" charset="0"/>
                <a:cs typeface="Calibri" panose="020F0502020204030204" pitchFamily="34" charset="0"/>
              </a:rPr>
              <a:t>.</a:t>
            </a:r>
          </a:p>
        </p:txBody>
      </p:sp>
      <p:pic>
        <p:nvPicPr>
          <p:cNvPr id="5" name="Symbol zastępczy zawartości 7" descr="image137.jpg"/>
          <p:cNvPicPr>
            <a:picLocks noChangeAspect="1"/>
          </p:cNvPicPr>
          <p:nvPr/>
        </p:nvPicPr>
        <p:blipFill>
          <a:blip r:embed="rId2"/>
          <a:stretch>
            <a:fillRect/>
          </a:stretch>
        </p:blipFill>
        <p:spPr>
          <a:xfrm>
            <a:off x="1331386" y="3286561"/>
            <a:ext cx="1675488" cy="2495408"/>
          </a:xfrm>
          <a:prstGeom prst="rect">
            <a:avLst/>
          </a:prstGeom>
        </p:spPr>
      </p:pic>
      <p:pic>
        <p:nvPicPr>
          <p:cNvPr id="6" name="Obraz 5"/>
          <p:cNvPicPr>
            <a:picLocks noChangeAspect="1"/>
          </p:cNvPicPr>
          <p:nvPr/>
        </p:nvPicPr>
        <p:blipFill>
          <a:blip r:embed="rId3"/>
          <a:stretch>
            <a:fillRect/>
          </a:stretch>
        </p:blipFill>
        <p:spPr>
          <a:xfrm>
            <a:off x="4998714" y="3381054"/>
            <a:ext cx="1477028" cy="1290935"/>
          </a:xfrm>
          <a:prstGeom prst="rect">
            <a:avLst/>
          </a:prstGeom>
        </p:spPr>
      </p:pic>
      <p:pic>
        <p:nvPicPr>
          <p:cNvPr id="7" name="Obraz 6"/>
          <p:cNvPicPr>
            <a:picLocks noChangeAspect="1"/>
          </p:cNvPicPr>
          <p:nvPr/>
        </p:nvPicPr>
        <p:blipFill>
          <a:blip r:embed="rId4"/>
          <a:stretch>
            <a:fillRect/>
          </a:stretch>
        </p:blipFill>
        <p:spPr>
          <a:xfrm>
            <a:off x="4998714" y="4651320"/>
            <a:ext cx="1477028" cy="1467608"/>
          </a:xfrm>
          <a:prstGeom prst="rect">
            <a:avLst/>
          </a:prstGeom>
        </p:spPr>
      </p:pic>
      <p:pic>
        <p:nvPicPr>
          <p:cNvPr id="8" name="Picture 2" descr="C:\Documents and Settings\user.TWOJA-AC0013E72\Pulpit\Pracodawcy i osoby kierujące pracownikami\VII Modul\VIIModul_pracodawcy\resources\attention_arrow_anim_150_clr_6125.gif"/>
          <p:cNvPicPr>
            <a:picLocks noChangeAspect="1" noChangeArrowheads="1" noCrop="1"/>
          </p:cNvPicPr>
          <p:nvPr/>
        </p:nvPicPr>
        <p:blipFill>
          <a:blip r:embed="rId5"/>
          <a:srcRect/>
          <a:stretch>
            <a:fillRect/>
          </a:stretch>
        </p:blipFill>
        <p:spPr bwMode="auto">
          <a:xfrm rot="19948591">
            <a:off x="2506975" y="3638278"/>
            <a:ext cx="1823340" cy="547002"/>
          </a:xfrm>
          <a:prstGeom prst="rect">
            <a:avLst/>
          </a:prstGeom>
          <a:noFill/>
        </p:spPr>
      </p:pic>
      <p:pic>
        <p:nvPicPr>
          <p:cNvPr id="9" name="Picture 2" descr="C:\Documents and Settings\user.TWOJA-AC0013E72\Pulpit\Pracodawcy i osoby kierujące pracownikami\VII Modul\VIIModul_pracodawcy\resources\attention_arrow_anim_150_clr_6125.gif"/>
          <p:cNvPicPr>
            <a:picLocks noChangeAspect="1" noChangeArrowheads="1" noCrop="1"/>
          </p:cNvPicPr>
          <p:nvPr/>
        </p:nvPicPr>
        <p:blipFill>
          <a:blip r:embed="rId5"/>
          <a:srcRect/>
          <a:stretch>
            <a:fillRect/>
          </a:stretch>
        </p:blipFill>
        <p:spPr bwMode="auto">
          <a:xfrm rot="544740">
            <a:off x="2616237" y="4836452"/>
            <a:ext cx="2127922" cy="547002"/>
          </a:xfrm>
          <a:prstGeom prst="rect">
            <a:avLst/>
          </a:prstGeom>
          <a:noFill/>
        </p:spPr>
      </p:pic>
    </p:spTree>
    <p:extLst>
      <p:ext uri="{BB962C8B-B14F-4D97-AF65-F5344CB8AC3E}">
        <p14:creationId xmlns:p14="http://schemas.microsoft.com/office/powerpoint/2010/main" val="20910739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a:latin typeface="Calibri" panose="020F0502020204030204" pitchFamily="34" charset="0"/>
                <a:ea typeface="Calibri" panose="020F0502020204030204" pitchFamily="34" charset="0"/>
                <a:cs typeface="Calibri" panose="020F0502020204030204" pitchFamily="34" charset="0"/>
              </a:rPr>
              <a:t>Oznaczenie gaśnic</a:t>
            </a:r>
          </a:p>
        </p:txBody>
      </p:sp>
      <p:pic>
        <p:nvPicPr>
          <p:cNvPr id="5" name="Obraz 3"/>
          <p:cNvPicPr/>
          <p:nvPr/>
        </p:nvPicPr>
        <p:blipFill>
          <a:blip r:embed="rId2"/>
          <a:stretch/>
        </p:blipFill>
        <p:spPr>
          <a:xfrm>
            <a:off x="2267744" y="2358000"/>
            <a:ext cx="2142000" cy="2142000"/>
          </a:xfrm>
          <a:prstGeom prst="rect">
            <a:avLst/>
          </a:prstGeom>
          <a:ln>
            <a:noFill/>
          </a:ln>
        </p:spPr>
      </p:pic>
      <p:pic>
        <p:nvPicPr>
          <p:cNvPr id="6" name="Obraz 4"/>
          <p:cNvPicPr/>
          <p:nvPr/>
        </p:nvPicPr>
        <p:blipFill>
          <a:blip r:embed="rId3"/>
          <a:stretch/>
        </p:blipFill>
        <p:spPr>
          <a:xfrm>
            <a:off x="4572000" y="3212976"/>
            <a:ext cx="2142000" cy="2142000"/>
          </a:xfrm>
          <a:prstGeom prst="rect">
            <a:avLst/>
          </a:prstGeom>
          <a:ln>
            <a:noFill/>
          </a:ln>
        </p:spPr>
      </p:pic>
    </p:spTree>
    <p:extLst>
      <p:ext uri="{BB962C8B-B14F-4D97-AF65-F5344CB8AC3E}">
        <p14:creationId xmlns:p14="http://schemas.microsoft.com/office/powerpoint/2010/main" val="18143848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err="1">
                <a:latin typeface="Calibri" panose="020F0502020204030204" pitchFamily="34" charset="0"/>
                <a:ea typeface="Calibri" panose="020F0502020204030204" pitchFamily="34" charset="0"/>
                <a:cs typeface="Calibri" panose="020F0502020204030204" pitchFamily="34" charset="0"/>
              </a:rPr>
              <a:t>Fire</a:t>
            </a:r>
            <a:r>
              <a:rPr lang="pl-PL" sz="3200" b="1" dirty="0">
                <a:latin typeface="Calibri" panose="020F0502020204030204" pitchFamily="34" charset="0"/>
                <a:ea typeface="Calibri" panose="020F0502020204030204" pitchFamily="34" charset="0"/>
                <a:cs typeface="Calibri" panose="020F0502020204030204" pitchFamily="34" charset="0"/>
              </a:rPr>
              <a:t> </a:t>
            </a:r>
            <a:r>
              <a:rPr lang="pl-PL" sz="3200" b="1" dirty="0" err="1">
                <a:latin typeface="Calibri" panose="020F0502020204030204" pitchFamily="34" charset="0"/>
                <a:ea typeface="Calibri" panose="020F0502020204030204" pitchFamily="34" charset="0"/>
                <a:cs typeface="Calibri" panose="020F0502020204030204" pitchFamily="34" charset="0"/>
              </a:rPr>
              <a:t>extinguisher</a:t>
            </a:r>
            <a:r>
              <a:rPr lang="pl-PL" sz="3200" b="1" dirty="0">
                <a:latin typeface="Calibri" panose="020F0502020204030204" pitchFamily="34" charset="0"/>
                <a:ea typeface="Calibri" panose="020F0502020204030204" pitchFamily="34" charset="0"/>
                <a:cs typeface="Calibri" panose="020F0502020204030204" pitchFamily="34" charset="0"/>
              </a:rPr>
              <a:t> </a:t>
            </a:r>
            <a:r>
              <a:rPr lang="pl-PL" sz="3200" b="1" dirty="0" err="1">
                <a:latin typeface="Calibri" panose="020F0502020204030204" pitchFamily="34" charset="0"/>
                <a:ea typeface="Calibri" panose="020F0502020204030204" pitchFamily="34" charset="0"/>
                <a:cs typeface="Calibri" panose="020F0502020204030204" pitchFamily="34" charset="0"/>
              </a:rPr>
              <a:t>markings</a:t>
            </a:r>
            <a:endParaRPr lang="pl-PL" sz="3200" b="1" dirty="0">
              <a:latin typeface="Calibri" panose="020F0502020204030204" pitchFamily="34" charset="0"/>
              <a:ea typeface="Calibri" panose="020F0502020204030204" pitchFamily="34" charset="0"/>
              <a:cs typeface="Calibri" panose="020F0502020204030204" pitchFamily="34" charset="0"/>
            </a:endParaRPr>
          </a:p>
        </p:txBody>
      </p:sp>
      <p:pic>
        <p:nvPicPr>
          <p:cNvPr id="5" name="Obraz 3"/>
          <p:cNvPicPr/>
          <p:nvPr/>
        </p:nvPicPr>
        <p:blipFill>
          <a:blip r:embed="rId2"/>
          <a:stretch/>
        </p:blipFill>
        <p:spPr>
          <a:xfrm>
            <a:off x="2267744" y="2276872"/>
            <a:ext cx="2142000" cy="2142000"/>
          </a:xfrm>
          <a:prstGeom prst="rect">
            <a:avLst/>
          </a:prstGeom>
          <a:ln>
            <a:noFill/>
          </a:ln>
        </p:spPr>
      </p:pic>
      <p:pic>
        <p:nvPicPr>
          <p:cNvPr id="6" name="Obraz 4"/>
          <p:cNvPicPr/>
          <p:nvPr/>
        </p:nvPicPr>
        <p:blipFill>
          <a:blip r:embed="rId3"/>
          <a:stretch/>
        </p:blipFill>
        <p:spPr>
          <a:xfrm>
            <a:off x="4725980" y="2996952"/>
            <a:ext cx="2142000" cy="2142000"/>
          </a:xfrm>
          <a:prstGeom prst="rect">
            <a:avLst/>
          </a:prstGeom>
          <a:ln>
            <a:noFill/>
          </a:ln>
        </p:spPr>
      </p:pic>
    </p:spTree>
    <p:extLst>
      <p:ext uri="{BB962C8B-B14F-4D97-AF65-F5344CB8AC3E}">
        <p14:creationId xmlns:p14="http://schemas.microsoft.com/office/powerpoint/2010/main" val="2119834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a:t>Hydrant</a:t>
            </a:r>
          </a:p>
        </p:txBody>
      </p:sp>
      <p:sp>
        <p:nvSpPr>
          <p:cNvPr id="4" name="pole tekstowe 3"/>
          <p:cNvSpPr txBox="1"/>
          <p:nvPr/>
        </p:nvSpPr>
        <p:spPr>
          <a:xfrm>
            <a:off x="1095023" y="1840162"/>
            <a:ext cx="7056784" cy="1477328"/>
          </a:xfrm>
          <a:prstGeom prst="rect">
            <a:avLst/>
          </a:prstGeom>
          <a:noFill/>
        </p:spPr>
        <p:txBody>
          <a:bodyPr wrap="square" rtlCol="0">
            <a:spAutoFit/>
          </a:bodyPr>
          <a:lstStyle/>
          <a:p>
            <a:pPr algn="just"/>
            <a:r>
              <a:rPr lang="pl-PL" b="1" dirty="0">
                <a:solidFill>
                  <a:srgbClr val="000000"/>
                </a:solidFill>
                <a:latin typeface="Calibri" panose="020F0502020204030204" pitchFamily="34" charset="0"/>
                <a:ea typeface="DejaVu Sans"/>
              </a:rPr>
              <a:t>Hydrant</a:t>
            </a:r>
            <a:r>
              <a:rPr lang="pl-PL" dirty="0">
                <a:solidFill>
                  <a:srgbClr val="000000"/>
                </a:solidFill>
                <a:latin typeface="Calibri" panose="020F0502020204030204" pitchFamily="34" charset="0"/>
                <a:ea typeface="DejaVu Sans"/>
              </a:rPr>
              <a:t> to urządzenie, które umożliwia bezpośredni pobór wody z głównych przewodów sieci wodociągowej. Hydrant jest wyposażony w zawór i złącze do węża, ma zastosowanie w celach gospodarczych oraz przeciwpożarowych.</a:t>
            </a:r>
            <a:endParaRPr lang="pl-PL" dirty="0">
              <a:latin typeface="Calibri" panose="020F0502020204030204" pitchFamily="34" charset="0"/>
            </a:endParaRPr>
          </a:p>
          <a:p>
            <a:endParaRPr lang="pl-PL" dirty="0">
              <a:latin typeface="Calibri" panose="020F0502020204030204" pitchFamily="34" charset="0"/>
            </a:endParaRPr>
          </a:p>
        </p:txBody>
      </p:sp>
      <p:pic>
        <p:nvPicPr>
          <p:cNvPr id="5" name="Obraz 2"/>
          <p:cNvPicPr/>
          <p:nvPr/>
        </p:nvPicPr>
        <p:blipFill>
          <a:blip r:embed="rId2"/>
          <a:stretch/>
        </p:blipFill>
        <p:spPr>
          <a:xfrm>
            <a:off x="1619672" y="3084834"/>
            <a:ext cx="3932176" cy="2216374"/>
          </a:xfrm>
          <a:prstGeom prst="rect">
            <a:avLst/>
          </a:prstGeom>
          <a:ln>
            <a:noFill/>
          </a:ln>
        </p:spPr>
      </p:pic>
      <p:pic>
        <p:nvPicPr>
          <p:cNvPr id="6" name="Obraz 4"/>
          <p:cNvPicPr/>
          <p:nvPr/>
        </p:nvPicPr>
        <p:blipFill>
          <a:blip r:embed="rId3" cstate="print"/>
          <a:stretch/>
        </p:blipFill>
        <p:spPr>
          <a:xfrm>
            <a:off x="6372200" y="2993261"/>
            <a:ext cx="1312920" cy="1293686"/>
          </a:xfrm>
          <a:prstGeom prst="rect">
            <a:avLst/>
          </a:prstGeom>
          <a:ln>
            <a:noFill/>
          </a:ln>
        </p:spPr>
      </p:pic>
      <p:pic>
        <p:nvPicPr>
          <p:cNvPr id="7" name="Obraz 5"/>
          <p:cNvPicPr/>
          <p:nvPr/>
        </p:nvPicPr>
        <p:blipFill>
          <a:blip r:embed="rId4"/>
          <a:stretch/>
        </p:blipFill>
        <p:spPr>
          <a:xfrm>
            <a:off x="6344152" y="4613298"/>
            <a:ext cx="1384928" cy="1293686"/>
          </a:xfrm>
          <a:prstGeom prst="rect">
            <a:avLst/>
          </a:prstGeom>
          <a:ln>
            <a:noFill/>
          </a:ln>
        </p:spPr>
      </p:pic>
    </p:spTree>
    <p:extLst>
      <p:ext uri="{BB962C8B-B14F-4D97-AF65-F5344CB8AC3E}">
        <p14:creationId xmlns:p14="http://schemas.microsoft.com/office/powerpoint/2010/main" val="4870025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1601" y="817583"/>
            <a:ext cx="7088668" cy="878388"/>
          </a:xfrm>
        </p:spPr>
        <p:txBody>
          <a:bodyPr>
            <a:normAutofit/>
          </a:bodyPr>
          <a:lstStyle/>
          <a:p>
            <a:r>
              <a:rPr lang="pl-PL" sz="4000" b="1" dirty="0" err="1">
                <a:latin typeface="Calibri" panose="020F0502020204030204" pitchFamily="34" charset="0"/>
                <a:ea typeface="Calibri" panose="020F0502020204030204" pitchFamily="34" charset="0"/>
                <a:cs typeface="Calibri" panose="020F0502020204030204" pitchFamily="34" charset="0"/>
              </a:rPr>
              <a:t>Fire</a:t>
            </a:r>
            <a:r>
              <a:rPr lang="pl-PL" sz="4000" b="1" dirty="0">
                <a:latin typeface="Calibri" panose="020F0502020204030204" pitchFamily="34" charset="0"/>
                <a:ea typeface="Calibri" panose="020F0502020204030204" pitchFamily="34" charset="0"/>
                <a:cs typeface="Calibri" panose="020F0502020204030204" pitchFamily="34" charset="0"/>
              </a:rPr>
              <a:t> hydrant</a:t>
            </a:r>
          </a:p>
        </p:txBody>
      </p:sp>
      <p:sp>
        <p:nvSpPr>
          <p:cNvPr id="4" name="pole tekstowe 3"/>
          <p:cNvSpPr txBox="1"/>
          <p:nvPr/>
        </p:nvSpPr>
        <p:spPr>
          <a:xfrm>
            <a:off x="1115616" y="1844824"/>
            <a:ext cx="7056784" cy="923330"/>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A fire hydrant is a device that </a:t>
            </a:r>
            <a:r>
              <a:rPr lang="pl-PL" dirty="0" err="1">
                <a:latin typeface="Calibri" panose="020F0502020204030204" pitchFamily="34" charset="0"/>
                <a:ea typeface="Calibri" panose="020F0502020204030204" pitchFamily="34" charset="0"/>
                <a:cs typeface="Calibri" panose="020F0502020204030204" pitchFamily="34" charset="0"/>
              </a:rPr>
              <a:t>provides</a:t>
            </a:r>
            <a:r>
              <a:rPr lang="en-US" dirty="0">
                <a:latin typeface="Calibri" panose="020F0502020204030204" pitchFamily="34" charset="0"/>
                <a:ea typeface="Calibri" panose="020F0502020204030204" pitchFamily="34" charset="0"/>
                <a:cs typeface="Calibri" panose="020F0502020204030204" pitchFamily="34" charset="0"/>
              </a:rPr>
              <a:t> direct access </a:t>
            </a:r>
            <a:r>
              <a:rPr lang="en-GB" dirty="0">
                <a:latin typeface="Calibri" panose="020F0502020204030204" pitchFamily="34" charset="0"/>
                <a:ea typeface="Calibri" panose="020F0502020204030204" pitchFamily="34" charset="0"/>
                <a:cs typeface="Calibri" panose="020F0502020204030204" pitchFamily="34" charset="0"/>
              </a:rPr>
              <a:t>to the main water supply.</a:t>
            </a:r>
            <a:r>
              <a:rPr lang="en-US" dirty="0">
                <a:latin typeface="Calibri" panose="020F0502020204030204" pitchFamily="34" charset="0"/>
                <a:ea typeface="Calibri" panose="020F0502020204030204" pitchFamily="34" charset="0"/>
                <a:cs typeface="Calibri" panose="020F0502020204030204" pitchFamily="34" charset="0"/>
              </a:rPr>
              <a:t> The hydrant is equipped with a valve and a hose connection and is used for both utility and firefighting purposes.</a:t>
            </a:r>
            <a:endParaRPr lang="pl-PL" dirty="0">
              <a:latin typeface="Calibri" panose="020F0502020204030204" pitchFamily="34" charset="0"/>
              <a:ea typeface="Calibri" panose="020F0502020204030204" pitchFamily="34" charset="0"/>
              <a:cs typeface="Calibri" panose="020F0502020204030204" pitchFamily="34" charset="0"/>
            </a:endParaRPr>
          </a:p>
        </p:txBody>
      </p:sp>
      <p:pic>
        <p:nvPicPr>
          <p:cNvPr id="5" name="Obraz 2"/>
          <p:cNvPicPr/>
          <p:nvPr/>
        </p:nvPicPr>
        <p:blipFill>
          <a:blip r:embed="rId2"/>
          <a:stretch/>
        </p:blipFill>
        <p:spPr>
          <a:xfrm>
            <a:off x="1381777" y="3017664"/>
            <a:ext cx="3068080" cy="2144366"/>
          </a:xfrm>
          <a:prstGeom prst="rect">
            <a:avLst/>
          </a:prstGeom>
          <a:ln>
            <a:noFill/>
          </a:ln>
        </p:spPr>
      </p:pic>
      <p:pic>
        <p:nvPicPr>
          <p:cNvPr id="6" name="Obraz 4"/>
          <p:cNvPicPr/>
          <p:nvPr/>
        </p:nvPicPr>
        <p:blipFill>
          <a:blip r:embed="rId3" cstate="print"/>
          <a:stretch/>
        </p:blipFill>
        <p:spPr>
          <a:xfrm>
            <a:off x="5796136" y="2852936"/>
            <a:ext cx="1312920" cy="1587152"/>
          </a:xfrm>
          <a:prstGeom prst="rect">
            <a:avLst/>
          </a:prstGeom>
          <a:ln>
            <a:noFill/>
          </a:ln>
        </p:spPr>
      </p:pic>
      <p:pic>
        <p:nvPicPr>
          <p:cNvPr id="7" name="Obraz 5"/>
          <p:cNvPicPr/>
          <p:nvPr/>
        </p:nvPicPr>
        <p:blipFill>
          <a:blip r:embed="rId4"/>
          <a:stretch/>
        </p:blipFill>
        <p:spPr>
          <a:xfrm>
            <a:off x="5508104" y="4760147"/>
            <a:ext cx="1096896" cy="1280270"/>
          </a:xfrm>
          <a:prstGeom prst="rect">
            <a:avLst/>
          </a:prstGeom>
          <a:ln>
            <a:noFill/>
          </a:ln>
        </p:spPr>
      </p:pic>
    </p:spTree>
    <p:extLst>
      <p:ext uri="{BB962C8B-B14F-4D97-AF65-F5344CB8AC3E}">
        <p14:creationId xmlns:p14="http://schemas.microsoft.com/office/powerpoint/2010/main" val="37949234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a:latin typeface="Calibri" panose="020F0502020204030204" pitchFamily="34" charset="0"/>
                <a:ea typeface="Calibri" panose="020F0502020204030204" pitchFamily="34" charset="0"/>
                <a:cs typeface="Calibri" panose="020F0502020204030204" pitchFamily="34" charset="0"/>
              </a:rPr>
              <a:t>Zasady postępowania </a:t>
            </a:r>
          </a:p>
        </p:txBody>
      </p:sp>
      <p:sp>
        <p:nvSpPr>
          <p:cNvPr id="4" name="pole tekstowe 3"/>
          <p:cNvSpPr txBox="1"/>
          <p:nvPr/>
        </p:nvSpPr>
        <p:spPr>
          <a:xfrm>
            <a:off x="1115616" y="1844824"/>
            <a:ext cx="7056784" cy="3139321"/>
          </a:xfrm>
          <a:prstGeom prst="rect">
            <a:avLst/>
          </a:prstGeom>
          <a:noFill/>
        </p:spPr>
        <p:txBody>
          <a:bodyPr wrap="square" rtlCol="0">
            <a:spAutoFit/>
          </a:bodyPr>
          <a:lstStyle/>
          <a:p>
            <a:pPr marL="285750" indent="-285750">
              <a:lnSpc>
                <a:spcPct val="100000"/>
              </a:lnSpc>
              <a:buFont typeface="Arial" panose="020B0604020202020204" pitchFamily="34" charset="0"/>
              <a:buChar char="•"/>
            </a:pPr>
            <a:r>
              <a:rPr lang="pl-PL" dirty="0">
                <a:latin typeface="Calibri" panose="020F0502020204030204" pitchFamily="34" charset="0"/>
              </a:rPr>
              <a:t>ustalić dokładnie miejsce powstania pożaru, </a:t>
            </a:r>
          </a:p>
          <a:p>
            <a:pPr marL="285750" indent="-285750">
              <a:lnSpc>
                <a:spcPct val="100000"/>
              </a:lnSpc>
              <a:buFont typeface="Arial" panose="020B0604020202020204" pitchFamily="34" charset="0"/>
              <a:buChar char="•"/>
            </a:pPr>
            <a:r>
              <a:rPr lang="pl-PL" dirty="0">
                <a:latin typeface="Calibri" panose="020F0502020204030204" pitchFamily="34" charset="0"/>
              </a:rPr>
              <a:t>określić drogi jego rozprzestrzeniania się oraz zagrożenie dla sąsiednich pomieszczeń i przebywających w nich ludzi, </a:t>
            </a:r>
          </a:p>
          <a:p>
            <a:pPr marL="285750" indent="-285750">
              <a:lnSpc>
                <a:spcPct val="100000"/>
              </a:lnSpc>
              <a:buFont typeface="Arial" panose="020B0604020202020204" pitchFamily="34" charset="0"/>
              <a:buChar char="•"/>
            </a:pPr>
            <a:r>
              <a:rPr lang="pl-PL" dirty="0">
                <a:latin typeface="Calibri" panose="020F0502020204030204" pitchFamily="34" charset="0"/>
              </a:rPr>
              <a:t>natychmiast zaalarmować straż pożarną (tel. 998 lub 112)                                   i powiadomić wszystkich współpracowników, </a:t>
            </a:r>
          </a:p>
          <a:p>
            <a:pPr marL="285750" indent="-285750">
              <a:lnSpc>
                <a:spcPct val="100000"/>
              </a:lnSpc>
              <a:buFont typeface="Arial" panose="020B0604020202020204" pitchFamily="34" charset="0"/>
              <a:buChar char="•"/>
            </a:pPr>
            <a:r>
              <a:rPr lang="pl-PL" dirty="0">
                <a:latin typeface="Calibri" panose="020F0502020204030204" pitchFamily="34" charset="0"/>
              </a:rPr>
              <a:t>informację o powstałym pożarze przekazać przełożonemu lub osobie zastępującej, </a:t>
            </a:r>
          </a:p>
          <a:p>
            <a:pPr marL="285750" indent="-285750">
              <a:lnSpc>
                <a:spcPct val="100000"/>
              </a:lnSpc>
              <a:buFont typeface="Arial" panose="020B0604020202020204" pitchFamily="34" charset="0"/>
              <a:buChar char="•"/>
            </a:pPr>
            <a:r>
              <a:rPr lang="pl-PL" dirty="0">
                <a:latin typeface="Calibri" panose="020F0502020204030204" pitchFamily="34" charset="0"/>
              </a:rPr>
              <a:t>równocześnie z alarmowaniem należy przystąpić do likwidacji pożaru podręcznym sprzętem gaśniczym,</a:t>
            </a:r>
          </a:p>
          <a:p>
            <a:pPr marL="285750" indent="-285750">
              <a:lnSpc>
                <a:spcPct val="100000"/>
              </a:lnSpc>
              <a:buFont typeface="Arial" panose="020B0604020202020204" pitchFamily="34" charset="0"/>
              <a:buChar char="•"/>
            </a:pPr>
            <a:r>
              <a:rPr lang="pl-PL" dirty="0">
                <a:latin typeface="Calibri" panose="020F0502020204030204" pitchFamily="34" charset="0"/>
              </a:rPr>
              <a:t>przeprowadzić ewakuację osób znajdujących się w strefie pożaru.</a:t>
            </a:r>
          </a:p>
          <a:p>
            <a:endParaRPr lang="pl-PL" dirty="0">
              <a:latin typeface="Calibri" panose="020F0502020204030204" pitchFamily="34" charset="0"/>
            </a:endParaRPr>
          </a:p>
        </p:txBody>
      </p:sp>
      <p:pic>
        <p:nvPicPr>
          <p:cNvPr id="8" name="Picture 6" descr="Znalezione obrazy dla zapytania wybuch czynniki ">
            <a:extLst>
              <a:ext uri="{FF2B5EF4-FFF2-40B4-BE49-F238E27FC236}">
                <a16:creationId xmlns:a16="http://schemas.microsoft.com/office/drawing/2014/main" id="{C4C920C2-7A3A-4CD9-AF31-E7DB6DEE08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686719"/>
            <a:ext cx="1422354" cy="158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97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a:latin typeface="Calibri" panose="020F0502020204030204" pitchFamily="34" charset="0"/>
                <a:ea typeface="Calibri" panose="020F0502020204030204" pitchFamily="34" charset="0"/>
                <a:cs typeface="Calibri" panose="020F0502020204030204" pitchFamily="34" charset="0"/>
              </a:rPr>
              <a:t>Istota BHP</a:t>
            </a:r>
          </a:p>
        </p:txBody>
      </p:sp>
      <p:sp>
        <p:nvSpPr>
          <p:cNvPr id="4" name="pole tekstowe 3"/>
          <p:cNvSpPr txBox="1"/>
          <p:nvPr/>
        </p:nvSpPr>
        <p:spPr>
          <a:xfrm>
            <a:off x="1115616" y="2132856"/>
            <a:ext cx="4464496" cy="3970318"/>
          </a:xfrm>
          <a:prstGeom prst="rect">
            <a:avLst/>
          </a:prstGeom>
          <a:noFill/>
        </p:spPr>
        <p:txBody>
          <a:bodyPr wrap="square" rtlCol="0">
            <a:spAutoFit/>
          </a:bodyPr>
          <a:lstStyle/>
          <a:p>
            <a:pPr marL="285750" indent="-285750" algn="just">
              <a:buFont typeface="Arial" panose="020B0604020202020204" pitchFamily="34" charset="0"/>
              <a:buChar char="•"/>
            </a:pPr>
            <a:r>
              <a:rPr lang="pl-PL" dirty="0">
                <a:latin typeface="Calibri" panose="020F0502020204030204" pitchFamily="34" charset="0"/>
                <a:ea typeface="Verdana" panose="020B0604030504040204" pitchFamily="34" charset="0"/>
                <a:cs typeface="Verdana" panose="020B0604030504040204" pitchFamily="34" charset="0"/>
              </a:rPr>
              <a:t>Zespół warunków, które muszą być </a:t>
            </a:r>
            <a:br>
              <a:rPr lang="pl-PL" dirty="0">
                <a:latin typeface="Calibri" panose="020F0502020204030204" pitchFamily="34" charset="0"/>
                <a:ea typeface="Verdana" panose="020B0604030504040204" pitchFamily="34" charset="0"/>
                <a:cs typeface="Verdana" panose="020B0604030504040204" pitchFamily="34" charset="0"/>
              </a:rPr>
            </a:br>
            <a:r>
              <a:rPr lang="pl-PL" dirty="0">
                <a:latin typeface="Calibri" panose="020F0502020204030204" pitchFamily="34" charset="0"/>
                <a:ea typeface="Verdana" panose="020B0604030504040204" pitchFamily="34" charset="0"/>
                <a:cs typeface="Verdana" panose="020B0604030504040204" pitchFamily="34" charset="0"/>
              </a:rPr>
              <a:t>zachowane, aby ludzie mogli pracować </a:t>
            </a:r>
            <a:br>
              <a:rPr lang="pl-PL" dirty="0">
                <a:latin typeface="Calibri" panose="020F0502020204030204" pitchFamily="34" charset="0"/>
                <a:ea typeface="Verdana" panose="020B0604030504040204" pitchFamily="34" charset="0"/>
                <a:cs typeface="Verdana" panose="020B0604030504040204" pitchFamily="34" charset="0"/>
              </a:rPr>
            </a:br>
            <a:r>
              <a:rPr lang="pl-PL" dirty="0">
                <a:latin typeface="Calibri" panose="020F0502020204030204" pitchFamily="34" charset="0"/>
                <a:ea typeface="Verdana" panose="020B0604030504040204" pitchFamily="34" charset="0"/>
                <a:cs typeface="Verdana" panose="020B0604030504040204" pitchFamily="34" charset="0"/>
              </a:rPr>
              <a:t>bezpiecznie </a:t>
            </a:r>
            <a:r>
              <a:rPr lang="pl-PL" b="1" dirty="0">
                <a:latin typeface="Calibri" panose="020F0502020204030204" pitchFamily="34" charset="0"/>
                <a:ea typeface="Verdana" panose="020B0604030504040204" pitchFamily="34" charset="0"/>
                <a:cs typeface="Verdana" panose="020B0604030504040204" pitchFamily="34" charset="0"/>
              </a:rPr>
              <a:t>tj. bez szkody dla zdrowia.</a:t>
            </a:r>
          </a:p>
          <a:p>
            <a:pPr algn="just"/>
            <a:endParaRPr lang="pl-PL" b="1" dirty="0">
              <a:latin typeface="Calibri" panose="020F050202020403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pl-PL" dirty="0">
                <a:latin typeface="Calibri" panose="020F0502020204030204" pitchFamily="34" charset="0"/>
                <a:ea typeface="Verdana" panose="020B0604030504040204" pitchFamily="34" charset="0"/>
                <a:cs typeface="Verdana" panose="020B0604030504040204" pitchFamily="34" charset="0"/>
              </a:rPr>
              <a:t>Działania i angażowane środki mające </a:t>
            </a:r>
            <a:br>
              <a:rPr lang="pl-PL" dirty="0">
                <a:latin typeface="Calibri" panose="020F0502020204030204" pitchFamily="34" charset="0"/>
                <a:ea typeface="Verdana" panose="020B0604030504040204" pitchFamily="34" charset="0"/>
                <a:cs typeface="Verdana" panose="020B0604030504040204" pitchFamily="34" charset="0"/>
              </a:rPr>
            </a:br>
            <a:r>
              <a:rPr lang="pl-PL" dirty="0">
                <a:latin typeface="Calibri" panose="020F0502020204030204" pitchFamily="34" charset="0"/>
                <a:ea typeface="Verdana" panose="020B0604030504040204" pitchFamily="34" charset="0"/>
                <a:cs typeface="Verdana" panose="020B0604030504040204" pitchFamily="34" charset="0"/>
              </a:rPr>
              <a:t>na celu </a:t>
            </a:r>
            <a:r>
              <a:rPr lang="pl-PL" b="1" dirty="0">
                <a:latin typeface="Calibri" panose="020F0502020204030204" pitchFamily="34" charset="0"/>
                <a:ea typeface="Verdana" panose="020B0604030504040204" pitchFamily="34" charset="0"/>
                <a:cs typeface="Verdana" panose="020B0604030504040204" pitchFamily="34" charset="0"/>
              </a:rPr>
              <a:t>zapobieganie powstaniu urazów.</a:t>
            </a:r>
          </a:p>
          <a:p>
            <a:pPr algn="just"/>
            <a:endParaRPr lang="pl-PL" b="1" dirty="0">
              <a:latin typeface="Calibri" panose="020F050202020403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pl-PL" dirty="0">
                <a:latin typeface="Calibri" panose="020F0502020204030204" pitchFamily="34" charset="0"/>
                <a:ea typeface="Verdana" panose="020B0604030504040204" pitchFamily="34" charset="0"/>
                <a:cs typeface="Verdana" panose="020B0604030504040204" pitchFamily="34" charset="0"/>
              </a:rPr>
              <a:t>Stan warunków i organizacji pracy                   oraz </a:t>
            </a:r>
            <a:r>
              <a:rPr lang="pl-PL" dirty="0" err="1">
                <a:latin typeface="Calibri" panose="020F0502020204030204" pitchFamily="34" charset="0"/>
                <a:ea typeface="Verdana" panose="020B0604030504040204" pitchFamily="34" charset="0"/>
                <a:cs typeface="Verdana" panose="020B0604030504040204" pitchFamily="34" charset="0"/>
              </a:rPr>
              <a:t>zachowań</a:t>
            </a:r>
            <a:r>
              <a:rPr lang="pl-PL" dirty="0">
                <a:latin typeface="Calibri" panose="020F0502020204030204" pitchFamily="34" charset="0"/>
                <a:ea typeface="Verdana" panose="020B0604030504040204" pitchFamily="34" charset="0"/>
                <a:cs typeface="Verdana" panose="020B0604030504040204" pitchFamily="34" charset="0"/>
              </a:rPr>
              <a:t> pracowników </a:t>
            </a:r>
            <a:r>
              <a:rPr lang="pl-PL" b="1" dirty="0">
                <a:latin typeface="Calibri" panose="020F0502020204030204" pitchFamily="34" charset="0"/>
                <a:ea typeface="Verdana" panose="020B0604030504040204" pitchFamily="34" charset="0"/>
                <a:cs typeface="Verdana" panose="020B0604030504040204" pitchFamily="34" charset="0"/>
              </a:rPr>
              <a:t>zapewniający </a:t>
            </a:r>
            <a:br>
              <a:rPr lang="pl-PL" b="1" dirty="0">
                <a:latin typeface="Calibri" panose="020F0502020204030204" pitchFamily="34" charset="0"/>
                <a:ea typeface="Verdana" panose="020B0604030504040204" pitchFamily="34" charset="0"/>
                <a:cs typeface="Verdana" panose="020B0604030504040204" pitchFamily="34" charset="0"/>
              </a:rPr>
            </a:br>
            <a:r>
              <a:rPr lang="pl-PL" b="1" dirty="0">
                <a:latin typeface="Calibri" panose="020F0502020204030204" pitchFamily="34" charset="0"/>
                <a:ea typeface="Verdana" panose="020B0604030504040204" pitchFamily="34" charset="0"/>
                <a:cs typeface="Verdana" panose="020B0604030504040204" pitchFamily="34" charset="0"/>
              </a:rPr>
              <a:t>wymagany poziom ochrony zdrowia                    i życia </a:t>
            </a:r>
            <a:r>
              <a:rPr lang="pl-PL" dirty="0">
                <a:latin typeface="Calibri" panose="020F0502020204030204" pitchFamily="34" charset="0"/>
                <a:ea typeface="Verdana" panose="020B0604030504040204" pitchFamily="34" charset="0"/>
                <a:cs typeface="Verdana" panose="020B0604030504040204" pitchFamily="34" charset="0"/>
              </a:rPr>
              <a:t>przed zagrożeniami  występującymi </a:t>
            </a:r>
            <a:br>
              <a:rPr lang="pl-PL" dirty="0">
                <a:latin typeface="Calibri" panose="020F0502020204030204" pitchFamily="34" charset="0"/>
                <a:ea typeface="Verdana" panose="020B0604030504040204" pitchFamily="34" charset="0"/>
                <a:cs typeface="Verdana" panose="020B0604030504040204" pitchFamily="34" charset="0"/>
              </a:rPr>
            </a:br>
            <a:r>
              <a:rPr lang="pl-PL" dirty="0">
                <a:latin typeface="Calibri" panose="020F0502020204030204" pitchFamily="34" charset="0"/>
                <a:ea typeface="Verdana" panose="020B0604030504040204" pitchFamily="34" charset="0"/>
                <a:cs typeface="Verdana" panose="020B0604030504040204" pitchFamily="34" charset="0"/>
              </a:rPr>
              <a:t>w środowisku pracy.</a:t>
            </a:r>
          </a:p>
          <a:p>
            <a:endParaRPr lang="pl-PL" b="1" dirty="0">
              <a:solidFill>
                <a:schemeClr val="tx1">
                  <a:lumMod val="65000"/>
                  <a:lumOff val="35000"/>
                </a:schemeClr>
              </a:solidFill>
              <a:ea typeface="Verdana" panose="020B0604030504040204" pitchFamily="34" charset="0"/>
              <a:cs typeface="Verdana" panose="020B0604030504040204" pitchFamily="34" charset="0"/>
            </a:endParaRPr>
          </a:p>
          <a:p>
            <a:endParaRPr 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7" y="2132856"/>
            <a:ext cx="1980770" cy="3312368"/>
          </a:xfrm>
          <a:prstGeom prst="rect">
            <a:avLst/>
          </a:prstGeom>
        </p:spPr>
      </p:pic>
    </p:spTree>
    <p:extLst>
      <p:ext uri="{BB962C8B-B14F-4D97-AF65-F5344CB8AC3E}">
        <p14:creationId xmlns:p14="http://schemas.microsoft.com/office/powerpoint/2010/main" val="332080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err="1">
                <a:latin typeface="Calibri" panose="020F0502020204030204" pitchFamily="34" charset="0"/>
                <a:ea typeface="Calibri" panose="020F0502020204030204" pitchFamily="34" charset="0"/>
                <a:cs typeface="Calibri" panose="020F0502020204030204" pitchFamily="34" charset="0"/>
              </a:rPr>
              <a:t>Rules</a:t>
            </a:r>
            <a:r>
              <a:rPr lang="pl-PL" b="1" dirty="0">
                <a:latin typeface="Calibri" panose="020F0502020204030204" pitchFamily="34" charset="0"/>
                <a:ea typeface="Calibri" panose="020F0502020204030204" pitchFamily="34" charset="0"/>
                <a:cs typeface="Calibri" panose="020F0502020204030204" pitchFamily="34" charset="0"/>
              </a:rPr>
              <a:t> of </a:t>
            </a:r>
            <a:r>
              <a:rPr lang="pl-PL" b="1" dirty="0" err="1">
                <a:latin typeface="Calibri" panose="020F0502020204030204" pitchFamily="34" charset="0"/>
                <a:ea typeface="Calibri" panose="020F0502020204030204" pitchFamily="34" charset="0"/>
                <a:cs typeface="Calibri" panose="020F0502020204030204" pitchFamily="34" charset="0"/>
              </a:rPr>
              <a:t>conduct</a:t>
            </a:r>
            <a:br>
              <a:rPr lang="pl-PL" dirty="0"/>
            </a:br>
            <a:endParaRPr lang="pl-PL" dirty="0"/>
          </a:p>
        </p:txBody>
      </p:sp>
      <p:sp>
        <p:nvSpPr>
          <p:cNvPr id="3" name="Prostokąt 2"/>
          <p:cNvSpPr/>
          <p:nvPr/>
        </p:nvSpPr>
        <p:spPr>
          <a:xfrm>
            <a:off x="1259632" y="1714488"/>
            <a:ext cx="6336704" cy="3788858"/>
          </a:xfrm>
          <a:prstGeom prst="rect">
            <a:avLst/>
          </a:prstGeom>
        </p:spPr>
        <p:txBody>
          <a:bodyPr wrap="square">
            <a:spAutoFit/>
          </a:bodyPr>
          <a:lstStyle/>
          <a:p>
            <a:pPr marL="342900" indent="-342900" algn="just">
              <a:lnSpc>
                <a:spcPct val="150000"/>
              </a:lnSpc>
              <a:buFont typeface="Arial"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determine the exact location of the fire, </a:t>
            </a:r>
            <a:endParaRPr lang="pl-PL"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buFont typeface="Arial" pitchFamily="34" charset="0"/>
              <a:buChar char="•"/>
            </a:pPr>
            <a:r>
              <a:rPr lang="pl-PL" dirty="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determine the paths of its spread and the </a:t>
            </a:r>
            <a:r>
              <a:rPr lang="pl-PL" dirty="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danger for neighbouring rooms and people in them, </a:t>
            </a:r>
            <a:endParaRPr lang="pl-PL"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buFont typeface="Arial" pitchFamily="34" charset="0"/>
              <a:buChar char="•"/>
            </a:pPr>
            <a:r>
              <a:rPr lang="pl-PL" dirty="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immediately alert the fire brigade (phone 998 </a:t>
            </a:r>
            <a:r>
              <a:rPr lang="pl-PL" dirty="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or 112) and inform all colleagues,</a:t>
            </a:r>
            <a:endParaRPr lang="pl-PL"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buFont typeface="Arial"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 </a:t>
            </a:r>
            <a:r>
              <a:rPr lang="pl-PL" dirty="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inform your supervisor or the person in charge of the fire, </a:t>
            </a:r>
            <a:endParaRPr lang="pl-PL"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buFont typeface="Arial" pitchFamily="34" charset="0"/>
              <a:buChar char="•"/>
            </a:pPr>
            <a:r>
              <a:rPr lang="pl-PL" dirty="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at the same time as raising the alarm, start extinguishing the fire with fire-fighting equipment,</a:t>
            </a:r>
            <a:endParaRPr lang="pl-PL"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buFont typeface="Arial" pitchFamily="34" charset="0"/>
              <a:buChar char="•"/>
            </a:pPr>
            <a:r>
              <a:rPr lang="pl-PL" dirty="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evacuate people in the fire</a:t>
            </a:r>
            <a:r>
              <a:rPr lang="pl-PL" dirty="0">
                <a:latin typeface="Calibri" panose="020F0502020204030204" pitchFamily="34" charset="0"/>
                <a:ea typeface="Calibri" panose="020F0502020204030204" pitchFamily="34" charset="0"/>
                <a:cs typeface="Calibri" panose="020F0502020204030204" pitchFamily="34" charset="0"/>
              </a:rPr>
              <a:t> </a:t>
            </a:r>
            <a:r>
              <a:rPr lang="pl-PL" dirty="0" err="1">
                <a:latin typeface="Calibri" panose="020F0502020204030204" pitchFamily="34" charset="0"/>
                <a:ea typeface="Calibri" panose="020F0502020204030204" pitchFamily="34" charset="0"/>
                <a:cs typeface="Calibri" panose="020F0502020204030204" pitchFamily="34" charset="0"/>
              </a:rPr>
              <a:t>area</a:t>
            </a:r>
            <a:r>
              <a:rPr lang="en-GB" dirty="0">
                <a:latin typeface="Calibri" panose="020F0502020204030204" pitchFamily="34" charset="0"/>
                <a:ea typeface="Calibri" panose="020F0502020204030204" pitchFamily="34" charset="0"/>
                <a:cs typeface="Calibri" panose="020F0502020204030204" pitchFamily="34" charset="0"/>
              </a:rPr>
              <a:t>)</a:t>
            </a:r>
            <a:r>
              <a:rPr lang="pl-PL" dirty="0">
                <a:latin typeface="Calibri" panose="020F0502020204030204" pitchFamily="34" charset="0"/>
                <a:ea typeface="Calibri" panose="020F0502020204030204" pitchFamily="34" charset="0"/>
                <a:cs typeface="Calibri" panose="020F0502020204030204" pitchFamily="34" charset="0"/>
              </a:rPr>
              <a: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a:t>Zasady zgłaszania</a:t>
            </a:r>
          </a:p>
        </p:txBody>
      </p:sp>
      <p:sp>
        <p:nvSpPr>
          <p:cNvPr id="4" name="pole tekstowe 3"/>
          <p:cNvSpPr txBox="1"/>
          <p:nvPr/>
        </p:nvSpPr>
        <p:spPr>
          <a:xfrm>
            <a:off x="1122876" y="2060848"/>
            <a:ext cx="7056784" cy="1754326"/>
          </a:xfrm>
          <a:prstGeom prst="rect">
            <a:avLst/>
          </a:prstGeom>
          <a:noFill/>
        </p:spPr>
        <p:txBody>
          <a:bodyPr wrap="square" rtlCol="0">
            <a:spAutoFit/>
          </a:bodyPr>
          <a:lstStyle/>
          <a:p>
            <a:pPr>
              <a:lnSpc>
                <a:spcPct val="100000"/>
              </a:lnSpc>
              <a:buFont typeface="StarSymbol"/>
              <a:buAutoNum type="arabicParenR"/>
            </a:pPr>
            <a:r>
              <a:rPr lang="pl-PL" dirty="0">
                <a:latin typeface="Calibri" panose="020F0502020204030204" pitchFamily="34" charset="0"/>
              </a:rPr>
              <a:t> Krótko i wyraźnie określ miejsce pożaru.</a:t>
            </a:r>
          </a:p>
          <a:p>
            <a:pPr>
              <a:lnSpc>
                <a:spcPct val="100000"/>
              </a:lnSpc>
            </a:pPr>
            <a:endParaRPr lang="pl-PL" dirty="0">
              <a:latin typeface="Calibri" panose="020F0502020204030204" pitchFamily="34" charset="0"/>
            </a:endParaRPr>
          </a:p>
          <a:p>
            <a:pPr>
              <a:lnSpc>
                <a:spcPct val="100000"/>
              </a:lnSpc>
            </a:pPr>
            <a:r>
              <a:rPr lang="pl-PL" dirty="0">
                <a:latin typeface="Calibri" panose="020F0502020204030204" pitchFamily="34" charset="0"/>
              </a:rPr>
              <a:t>2) Podaj nr telefonu i swoje nazwisko.</a:t>
            </a:r>
          </a:p>
          <a:p>
            <a:pPr>
              <a:lnSpc>
                <a:spcPct val="100000"/>
              </a:lnSpc>
            </a:pPr>
            <a:endParaRPr lang="pl-PL" dirty="0">
              <a:latin typeface="Calibri" panose="020F0502020204030204" pitchFamily="34" charset="0"/>
            </a:endParaRPr>
          </a:p>
          <a:p>
            <a:pPr>
              <a:lnSpc>
                <a:spcPct val="100000"/>
              </a:lnSpc>
            </a:pPr>
            <a:r>
              <a:rPr lang="pl-PL" dirty="0">
                <a:latin typeface="Calibri" panose="020F0502020204030204" pitchFamily="34" charset="0"/>
              </a:rPr>
              <a:t>3) Poczekaj na potwierdzenie.</a:t>
            </a:r>
          </a:p>
          <a:p>
            <a:endParaRPr lang="pl-PL" dirty="0">
              <a:latin typeface="Calibri" panose="020F0502020204030204"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6654" y="3812202"/>
            <a:ext cx="5229225"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27179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err="1">
                <a:latin typeface="Calibri" panose="020F0502020204030204" pitchFamily="34" charset="0"/>
                <a:ea typeface="Calibri" panose="020F0502020204030204" pitchFamily="34" charset="0"/>
                <a:cs typeface="Calibri" panose="020F0502020204030204" pitchFamily="34" charset="0"/>
              </a:rPr>
              <a:t>Reporting</a:t>
            </a:r>
            <a:r>
              <a:rPr lang="pl-PL" sz="4000" b="1" dirty="0">
                <a:latin typeface="Calibri" panose="020F0502020204030204" pitchFamily="34" charset="0"/>
                <a:ea typeface="Calibri" panose="020F0502020204030204" pitchFamily="34" charset="0"/>
                <a:cs typeface="Calibri" panose="020F0502020204030204" pitchFamily="34" charset="0"/>
              </a:rPr>
              <a:t> </a:t>
            </a:r>
            <a:r>
              <a:rPr lang="pl-PL" sz="4000" b="1" dirty="0" err="1">
                <a:latin typeface="Calibri" panose="020F0502020204030204" pitchFamily="34" charset="0"/>
                <a:ea typeface="Calibri" panose="020F0502020204030204" pitchFamily="34" charset="0"/>
                <a:cs typeface="Calibri" panose="020F0502020204030204" pitchFamily="34" charset="0"/>
              </a:rPr>
              <a:t>procedures</a:t>
            </a:r>
            <a:endParaRPr lang="pl-PL" sz="4000" dirty="0">
              <a:latin typeface="Calibri" panose="020F0502020204030204" pitchFamily="34" charset="0"/>
              <a:ea typeface="Calibri" panose="020F0502020204030204" pitchFamily="34" charset="0"/>
              <a:cs typeface="Calibri" panose="020F0502020204030204" pitchFamily="34" charset="0"/>
            </a:endParaRPr>
          </a:p>
        </p:txBody>
      </p:sp>
      <p:sp>
        <p:nvSpPr>
          <p:cNvPr id="3" name="Symbol zastępczy zawartości 2"/>
          <p:cNvSpPr>
            <a:spLocks noGrp="1"/>
          </p:cNvSpPr>
          <p:nvPr>
            <p:ph idx="1"/>
          </p:nvPr>
        </p:nvSpPr>
        <p:spPr/>
        <p:txBody>
          <a:bodyPr/>
          <a:lstStyle/>
          <a:p>
            <a:pPr marL="457200" indent="-457200">
              <a:buFont typeface="+mj-lt"/>
              <a:buAutoNum type="arabicPeriod"/>
            </a:pPr>
            <a:r>
              <a:rPr lang="en-GB" sz="1800" dirty="0">
                <a:latin typeface="Calibri" panose="020F0502020204030204" pitchFamily="34" charset="0"/>
                <a:ea typeface="Calibri" panose="020F0502020204030204" pitchFamily="34" charset="0"/>
                <a:cs typeface="Calibri" panose="020F0502020204030204" pitchFamily="34" charset="0"/>
              </a:rPr>
              <a:t>Briefly and clearly identify the location of the fire.</a:t>
            </a:r>
            <a:endParaRPr lang="pl-PL" sz="18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GB" sz="1800" dirty="0">
                <a:latin typeface="Calibri" panose="020F0502020204030204" pitchFamily="34" charset="0"/>
                <a:ea typeface="Calibri" panose="020F0502020204030204" pitchFamily="34" charset="0"/>
                <a:cs typeface="Calibri" panose="020F0502020204030204" pitchFamily="34" charset="0"/>
              </a:rPr>
              <a:t>Give a telephone number and your name.</a:t>
            </a:r>
            <a:endParaRPr lang="pl-PL" sz="18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pl-PL" sz="1800" dirty="0" err="1">
                <a:latin typeface="Calibri" panose="020F0502020204030204" pitchFamily="34" charset="0"/>
                <a:ea typeface="Calibri" panose="020F0502020204030204" pitchFamily="34" charset="0"/>
                <a:cs typeface="Calibri" panose="020F0502020204030204" pitchFamily="34" charset="0"/>
              </a:rPr>
              <a:t>Wait</a:t>
            </a:r>
            <a:r>
              <a:rPr lang="pl-PL" sz="1800" dirty="0">
                <a:latin typeface="Calibri" panose="020F0502020204030204" pitchFamily="34" charset="0"/>
                <a:ea typeface="Calibri" panose="020F0502020204030204" pitchFamily="34" charset="0"/>
                <a:cs typeface="Calibri" panose="020F0502020204030204" pitchFamily="34" charset="0"/>
              </a:rPr>
              <a:t> for </a:t>
            </a:r>
            <a:r>
              <a:rPr lang="pl-PL" sz="1800" dirty="0" err="1">
                <a:latin typeface="Calibri" panose="020F0502020204030204" pitchFamily="34" charset="0"/>
                <a:ea typeface="Calibri" panose="020F0502020204030204" pitchFamily="34" charset="0"/>
                <a:cs typeface="Calibri" panose="020F0502020204030204" pitchFamily="34" charset="0"/>
              </a:rPr>
              <a:t>confirmation</a:t>
            </a:r>
            <a:r>
              <a:rPr lang="pl-PL" sz="1800" dirty="0">
                <a:latin typeface="Calibri" panose="020F0502020204030204" pitchFamily="34" charset="0"/>
                <a:ea typeface="Calibri" panose="020F0502020204030204" pitchFamily="34" charset="0"/>
                <a:cs typeface="Calibri" panose="020F0502020204030204" pitchFamily="34" charset="0"/>
              </a:rPr>
              <a:t>.</a:t>
            </a:r>
          </a:p>
          <a:p>
            <a:pPr marL="457200" indent="-457200">
              <a:buNone/>
            </a:pPr>
            <a:endParaRPr lang="pl-PL" dirty="0"/>
          </a:p>
          <a:p>
            <a:pPr marL="457200" indent="-457200">
              <a:buNone/>
            </a:pPr>
            <a:endParaRPr lang="pl-P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0840" y="3573016"/>
            <a:ext cx="4141487"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22876" y="817583"/>
            <a:ext cx="6937392" cy="1027242"/>
          </a:xfrm>
        </p:spPr>
        <p:txBody>
          <a:bodyPr>
            <a:normAutofit/>
          </a:bodyPr>
          <a:lstStyle/>
          <a:p>
            <a:r>
              <a:rPr lang="pl-PL" sz="4000" b="1" dirty="0">
                <a:latin typeface="Calibri" panose="020F0502020204030204" pitchFamily="34" charset="0"/>
                <a:ea typeface="Calibri" panose="020F0502020204030204" pitchFamily="34" charset="0"/>
                <a:cs typeface="Calibri" panose="020F0502020204030204" pitchFamily="34" charset="0"/>
              </a:rPr>
              <a:t>Zasady ewakuacji</a:t>
            </a:r>
          </a:p>
        </p:txBody>
      </p:sp>
      <p:sp>
        <p:nvSpPr>
          <p:cNvPr id="4" name="pole tekstowe 3"/>
          <p:cNvSpPr txBox="1"/>
          <p:nvPr/>
        </p:nvSpPr>
        <p:spPr>
          <a:xfrm>
            <a:off x="1122876" y="1844824"/>
            <a:ext cx="7056784" cy="3139321"/>
          </a:xfrm>
          <a:prstGeom prst="rect">
            <a:avLst/>
          </a:prstGeom>
          <a:noFill/>
        </p:spPr>
        <p:txBody>
          <a:bodyPr wrap="square" rtlCol="0">
            <a:spAutoFit/>
          </a:bodyPr>
          <a:lstStyle/>
          <a:p>
            <a:pPr marL="285750" indent="-285750">
              <a:lnSpc>
                <a:spcPct val="100000"/>
              </a:lnSpc>
              <a:buFont typeface="Arial" panose="020B0604020202020204" pitchFamily="34" charset="0"/>
              <a:buChar char="•"/>
            </a:pPr>
            <a:r>
              <a:rPr lang="pl-PL" dirty="0">
                <a:latin typeface="Calibri" panose="020F0502020204030204" pitchFamily="34" charset="0"/>
              </a:rPr>
              <a:t>Podporządkuj się poleceniom kierującego ewakuacją;</a:t>
            </a:r>
          </a:p>
          <a:p>
            <a:pPr marL="285750" indent="-285750">
              <a:lnSpc>
                <a:spcPct val="100000"/>
              </a:lnSpc>
              <a:buFont typeface="Arial" panose="020B0604020202020204" pitchFamily="34" charset="0"/>
              <a:buChar char="•"/>
            </a:pPr>
            <a:r>
              <a:rPr lang="pl-PL" dirty="0">
                <a:latin typeface="Calibri" panose="020F0502020204030204" pitchFamily="34" charset="0"/>
              </a:rPr>
              <a:t>Nie poruszaj się w kierunku przeciwnym ewakuacji;</a:t>
            </a:r>
          </a:p>
          <a:p>
            <a:pPr marL="285750" indent="-285750">
              <a:lnSpc>
                <a:spcPct val="100000"/>
              </a:lnSpc>
              <a:buFont typeface="Arial" panose="020B0604020202020204" pitchFamily="34" charset="0"/>
              <a:buChar char="•"/>
            </a:pPr>
            <a:r>
              <a:rPr lang="pl-PL" dirty="0">
                <a:latin typeface="Calibri" panose="020F0502020204030204" pitchFamily="34" charset="0"/>
              </a:rPr>
              <a:t>Nie zatrzymuj strumienia ewakuacyjnego;</a:t>
            </a:r>
          </a:p>
          <a:p>
            <a:pPr marL="285750" indent="-285750">
              <a:lnSpc>
                <a:spcPct val="100000"/>
              </a:lnSpc>
              <a:buFont typeface="Arial" panose="020B0604020202020204" pitchFamily="34" charset="0"/>
              <a:buChar char="•"/>
            </a:pPr>
            <a:r>
              <a:rPr lang="pl-PL" dirty="0">
                <a:latin typeface="Calibri" panose="020F0502020204030204" pitchFamily="34" charset="0"/>
              </a:rPr>
              <a:t>Nie wykonuj żadnych czynności mogących wywołać panikę (nie krzycz);</a:t>
            </a:r>
          </a:p>
          <a:p>
            <a:pPr marL="285750" indent="-285750">
              <a:lnSpc>
                <a:spcPct val="100000"/>
              </a:lnSpc>
              <a:buFont typeface="Arial" panose="020B0604020202020204" pitchFamily="34" charset="0"/>
              <a:buChar char="•"/>
            </a:pPr>
            <a:r>
              <a:rPr lang="pl-PL" dirty="0">
                <a:latin typeface="Calibri" panose="020F0502020204030204" pitchFamily="34" charset="0"/>
              </a:rPr>
              <a:t>W przypadku zadymienia pochyl się i przemieszczaj wzdłuż ściany;</a:t>
            </a:r>
          </a:p>
          <a:p>
            <a:pPr marL="285750" indent="-285750">
              <a:lnSpc>
                <a:spcPct val="100000"/>
              </a:lnSpc>
              <a:buFont typeface="Arial" panose="020B0604020202020204" pitchFamily="34" charset="0"/>
              <a:buChar char="•"/>
            </a:pPr>
            <a:r>
              <a:rPr lang="pl-PL" dirty="0">
                <a:latin typeface="Calibri" panose="020F0502020204030204" pitchFamily="34" charset="0"/>
              </a:rPr>
              <a:t>Obowiązuje prawostronny kierunek ewakuacji, lewą stronę pozostaw ratownikom;</a:t>
            </a:r>
          </a:p>
          <a:p>
            <a:pPr marL="285750" indent="-285750">
              <a:lnSpc>
                <a:spcPct val="100000"/>
              </a:lnSpc>
              <a:buFont typeface="Arial" panose="020B0604020202020204" pitchFamily="34" charset="0"/>
              <a:buChar char="•"/>
            </a:pPr>
            <a:r>
              <a:rPr lang="pl-PL" dirty="0">
                <a:latin typeface="Calibri" panose="020F0502020204030204" pitchFamily="34" charset="0"/>
              </a:rPr>
              <a:t>Gdy pożar czy zadymienie odetnie Ci drogę ewakuacji, ukryj się w pomieszczeniu najbardziej oddalonym od zagrożenia i powiadom ratowników.</a:t>
            </a:r>
          </a:p>
          <a:p>
            <a:endParaRPr lang="pl-PL" dirty="0">
              <a:latin typeface="Calibri" panose="020F0502020204030204" pitchFamily="34" charset="0"/>
            </a:endParaRPr>
          </a:p>
        </p:txBody>
      </p:sp>
      <p:pic>
        <p:nvPicPr>
          <p:cNvPr id="5" name="Obraz 5"/>
          <p:cNvPicPr/>
          <p:nvPr/>
        </p:nvPicPr>
        <p:blipFill>
          <a:blip r:embed="rId2"/>
          <a:stretch/>
        </p:blipFill>
        <p:spPr>
          <a:xfrm>
            <a:off x="1621490" y="4724706"/>
            <a:ext cx="2595912" cy="1191261"/>
          </a:xfrm>
          <a:prstGeom prst="rect">
            <a:avLst/>
          </a:prstGeom>
          <a:ln>
            <a:noFill/>
          </a:ln>
        </p:spPr>
      </p:pic>
      <p:pic>
        <p:nvPicPr>
          <p:cNvPr id="6" name="Obraz 8"/>
          <p:cNvPicPr/>
          <p:nvPr/>
        </p:nvPicPr>
        <p:blipFill>
          <a:blip r:embed="rId3"/>
          <a:stretch/>
        </p:blipFill>
        <p:spPr>
          <a:xfrm>
            <a:off x="4716016" y="4600257"/>
            <a:ext cx="1141312" cy="1440160"/>
          </a:xfrm>
          <a:prstGeom prst="rect">
            <a:avLst/>
          </a:prstGeom>
          <a:ln>
            <a:noFill/>
          </a:ln>
        </p:spPr>
      </p:pic>
      <p:pic>
        <p:nvPicPr>
          <p:cNvPr id="7" name="Obraz 7"/>
          <p:cNvPicPr/>
          <p:nvPr/>
        </p:nvPicPr>
        <p:blipFill>
          <a:blip r:embed="rId4"/>
          <a:stretch/>
        </p:blipFill>
        <p:spPr>
          <a:xfrm>
            <a:off x="6406534" y="4490429"/>
            <a:ext cx="1255097" cy="1440160"/>
          </a:xfrm>
          <a:prstGeom prst="rect">
            <a:avLst/>
          </a:prstGeom>
          <a:ln>
            <a:noFill/>
          </a:ln>
        </p:spPr>
      </p:pic>
    </p:spTree>
    <p:extLst>
      <p:ext uri="{BB962C8B-B14F-4D97-AF65-F5344CB8AC3E}">
        <p14:creationId xmlns:p14="http://schemas.microsoft.com/office/powerpoint/2010/main" val="35876966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EE8702-B237-4A20-A126-63DF813D9C5B}"/>
              </a:ext>
            </a:extLst>
          </p:cNvPr>
          <p:cNvSpPr>
            <a:spLocks noGrp="1"/>
          </p:cNvSpPr>
          <p:nvPr>
            <p:ph type="title"/>
          </p:nvPr>
        </p:nvSpPr>
        <p:spPr>
          <a:xfrm>
            <a:off x="1259632" y="817583"/>
            <a:ext cx="6800636" cy="739210"/>
          </a:xfrm>
        </p:spPr>
        <p:txBody>
          <a:bodyPr>
            <a:normAutofit fontScale="90000"/>
          </a:bodyPr>
          <a:lstStyle/>
          <a:p>
            <a:r>
              <a:rPr lang="pl-PL" b="1" dirty="0" err="1">
                <a:latin typeface="Calibri" panose="020F0502020204030204" pitchFamily="34" charset="0"/>
                <a:ea typeface="Calibri" panose="020F0502020204030204" pitchFamily="34" charset="0"/>
                <a:cs typeface="Calibri" panose="020F0502020204030204" pitchFamily="34" charset="0"/>
              </a:rPr>
              <a:t>Evacuation</a:t>
            </a:r>
            <a:r>
              <a:rPr lang="pl-PL" b="1" dirty="0">
                <a:latin typeface="Calibri" panose="020F0502020204030204" pitchFamily="34" charset="0"/>
                <a:ea typeface="Calibri" panose="020F0502020204030204" pitchFamily="34" charset="0"/>
                <a:cs typeface="Calibri" panose="020F0502020204030204" pitchFamily="34" charset="0"/>
              </a:rPr>
              <a:t> </a:t>
            </a:r>
            <a:r>
              <a:rPr lang="pl-PL" b="1" dirty="0" err="1">
                <a:latin typeface="Calibri" panose="020F0502020204030204" pitchFamily="34" charset="0"/>
                <a:ea typeface="Calibri" panose="020F0502020204030204" pitchFamily="34" charset="0"/>
                <a:cs typeface="Calibri" panose="020F0502020204030204" pitchFamily="34" charset="0"/>
              </a:rPr>
              <a:t>procedures</a:t>
            </a:r>
            <a:endParaRPr lang="pl-PL" b="1"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1">
            <a:extLst>
              <a:ext uri="{FF2B5EF4-FFF2-40B4-BE49-F238E27FC236}">
                <a16:creationId xmlns:a16="http://schemas.microsoft.com/office/drawing/2014/main" id="{76A606AC-6F61-46E9-B22A-400AFF9EC578}"/>
              </a:ext>
            </a:extLst>
          </p:cNvPr>
          <p:cNvSpPr>
            <a:spLocks noGrp="1" noChangeArrowheads="1"/>
          </p:cNvSpPr>
          <p:nvPr>
            <p:ph idx="1"/>
          </p:nvPr>
        </p:nvSpPr>
        <p:spPr bwMode="auto">
          <a:xfrm>
            <a:off x="1428728" y="1611143"/>
            <a:ext cx="616234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Follow</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the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instructions</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of the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evacuation</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leader</a:t>
            </a:r>
            <a:r>
              <a:rPr lang="pl-PL" altLang="pl-PL" sz="1800" dirty="0">
                <a:latin typeface="Calibri" panose="020F0502020204030204" pitchFamily="34" charset="0"/>
                <a:ea typeface="Calibri" panose="020F0502020204030204" pitchFamily="34" charset="0"/>
                <a:cs typeface="Calibri" panose="020F0502020204030204" pitchFamily="34" charset="0"/>
              </a:rPr>
              <a:t>;</a:t>
            </a:r>
            <a:endPar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Do not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move</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in the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opposite</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direction</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to the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evacuation</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Do not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block</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the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evacuation</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route</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endPar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Do not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perform</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any</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actions</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that</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may</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cause</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panic</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such</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as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shouting</a:t>
            </a:r>
            <a:r>
              <a:rPr lang="pl-PL" altLang="pl-PL" sz="1800" dirty="0">
                <a:latin typeface="Calibri" panose="020F0502020204030204" pitchFamily="34" charset="0"/>
                <a:ea typeface="Calibri" panose="020F0502020204030204" pitchFamily="34" charset="0"/>
                <a:cs typeface="Calibri" panose="020F0502020204030204" pitchFamily="34" charset="0"/>
              </a:rPr>
              <a:t>;</a:t>
            </a:r>
            <a:endPar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If</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there</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is</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smoke</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bend</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down and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move</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along</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the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wall</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endPar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Evacuation</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should</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proceed</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in the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right-side</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direction</a:t>
            </a:r>
            <a:r>
              <a:rPr lang="pl-PL" altLang="pl-PL" sz="1800" dirty="0">
                <a:latin typeface="Calibri" panose="020F0502020204030204" pitchFamily="34" charset="0"/>
                <a:ea typeface="Calibri" panose="020F0502020204030204" pitchFamily="34" charset="0"/>
                <a:cs typeface="Calibri" panose="020F0502020204030204" pitchFamily="34" charset="0"/>
              </a:rPr>
              <a:t>.</a:t>
            </a:r>
            <a:endPar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lang="pl-PL" altLang="pl-PL" sz="1800" dirty="0" err="1">
                <a:latin typeface="Calibri" panose="020F0502020204030204" pitchFamily="34" charset="0"/>
                <a:ea typeface="Calibri" panose="020F0502020204030204" pitchFamily="34" charset="0"/>
                <a:cs typeface="Calibri" panose="020F0502020204030204" pitchFamily="34" charset="0"/>
              </a:rPr>
              <a:t>L</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eave</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the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left</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side</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for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rescuers</a:t>
            </a:r>
            <a:r>
              <a:rPr lang="pl-PL" altLang="pl-PL" sz="1800" dirty="0">
                <a:latin typeface="Calibri" panose="020F0502020204030204" pitchFamily="34" charset="0"/>
                <a:ea typeface="Calibri" panose="020F0502020204030204" pitchFamily="34" charset="0"/>
                <a:cs typeface="Calibri" panose="020F0502020204030204" pitchFamily="34" charset="0"/>
              </a:rPr>
              <a:t>;</a:t>
            </a:r>
            <a:endPar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If</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fire</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or</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smoke</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blocks</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your</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evacuation</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route</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hide</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in the </a:t>
            </a:r>
          </a:p>
          <a:p>
            <a:pPr marL="0" marR="0" lvl="0" indent="0" algn="l" defTabSz="914400" rtl="0" eaLnBrk="0" fontAlgn="base" latinLnBrk="0" hangingPunct="0">
              <a:lnSpc>
                <a:spcPct val="100000"/>
              </a:lnSpc>
              <a:spcBef>
                <a:spcPct val="0"/>
              </a:spcBef>
              <a:spcAft>
                <a:spcPct val="0"/>
              </a:spcAft>
              <a:buClrTx/>
              <a:buSzTx/>
              <a:buNone/>
              <a:tabLst/>
            </a:pP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room</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farthest</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from the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danger</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and alert the </a:t>
            </a:r>
            <a:r>
              <a:rPr kumimoji="0" lang="pl-PL" altLang="pl-PL" sz="1800" i="0" u="non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rescuers</a:t>
            </a:r>
            <a:r>
              <a:rPr kumimoji="0" lang="pl-PL" altLang="pl-PL" sz="1800" i="0" u="non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a:t>
            </a:r>
          </a:p>
        </p:txBody>
      </p:sp>
      <p:pic>
        <p:nvPicPr>
          <p:cNvPr id="5" name="Obraz 7">
            <a:extLst>
              <a:ext uri="{FF2B5EF4-FFF2-40B4-BE49-F238E27FC236}">
                <a16:creationId xmlns:a16="http://schemas.microsoft.com/office/drawing/2014/main" id="{7D54ED1D-919C-4311-B8AC-31737F328966}"/>
              </a:ext>
            </a:extLst>
          </p:cNvPr>
          <p:cNvPicPr/>
          <p:nvPr/>
        </p:nvPicPr>
        <p:blipFill>
          <a:blip r:embed="rId2"/>
          <a:stretch/>
        </p:blipFill>
        <p:spPr>
          <a:xfrm>
            <a:off x="7164288" y="3212976"/>
            <a:ext cx="989550" cy="1080120"/>
          </a:xfrm>
          <a:prstGeom prst="rect">
            <a:avLst/>
          </a:prstGeom>
          <a:ln>
            <a:noFill/>
          </a:ln>
        </p:spPr>
      </p:pic>
      <p:pic>
        <p:nvPicPr>
          <p:cNvPr id="6" name="Obraz 8">
            <a:extLst>
              <a:ext uri="{FF2B5EF4-FFF2-40B4-BE49-F238E27FC236}">
                <a16:creationId xmlns:a16="http://schemas.microsoft.com/office/drawing/2014/main" id="{529B83E2-5FF3-4B0D-B986-D8C56B2D2E73}"/>
              </a:ext>
            </a:extLst>
          </p:cNvPr>
          <p:cNvPicPr/>
          <p:nvPr/>
        </p:nvPicPr>
        <p:blipFill>
          <a:blip r:embed="rId3"/>
          <a:stretch/>
        </p:blipFill>
        <p:spPr>
          <a:xfrm>
            <a:off x="6759100" y="1556793"/>
            <a:ext cx="1197276" cy="694352"/>
          </a:xfrm>
          <a:prstGeom prst="rect">
            <a:avLst/>
          </a:prstGeom>
          <a:ln>
            <a:noFill/>
          </a:ln>
        </p:spPr>
      </p:pic>
    </p:spTree>
    <p:extLst>
      <p:ext uri="{BB962C8B-B14F-4D97-AF65-F5344CB8AC3E}">
        <p14:creationId xmlns:p14="http://schemas.microsoft.com/office/powerpoint/2010/main" val="21623645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3579" y="2420888"/>
            <a:ext cx="6965245" cy="2251378"/>
          </a:xfrm>
        </p:spPr>
        <p:txBody>
          <a:bodyPr>
            <a:normAutofit/>
          </a:bodyPr>
          <a:lstStyle/>
          <a:p>
            <a:r>
              <a:rPr lang="pl-PL" b="1" dirty="0">
                <a:latin typeface="Calibri" panose="020F0502020204030204" pitchFamily="34" charset="0"/>
                <a:ea typeface="Calibri" panose="020F0502020204030204" pitchFamily="34" charset="0"/>
                <a:cs typeface="Calibri" panose="020F0502020204030204" pitchFamily="34" charset="0"/>
              </a:rPr>
              <a:t>Dziękujemy za uwagę !</a:t>
            </a:r>
            <a:br>
              <a:rPr lang="pl-PL" b="1" dirty="0">
                <a:latin typeface="Calibri" panose="020F0502020204030204" pitchFamily="34" charset="0"/>
                <a:ea typeface="Calibri" panose="020F0502020204030204" pitchFamily="34" charset="0"/>
                <a:cs typeface="Calibri" panose="020F0502020204030204" pitchFamily="34" charset="0"/>
              </a:rPr>
            </a:br>
            <a:br>
              <a:rPr lang="pl-PL" sz="2000" b="1" dirty="0">
                <a:latin typeface="Calibri" panose="020F0502020204030204" pitchFamily="34" charset="0"/>
                <a:ea typeface="Calibri" panose="020F0502020204030204" pitchFamily="34" charset="0"/>
                <a:cs typeface="Calibri" panose="020F0502020204030204" pitchFamily="34" charset="0"/>
              </a:rPr>
            </a:br>
            <a:endParaRPr lang="pl-PL" sz="20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pole tekstowe 2"/>
          <p:cNvSpPr txBox="1"/>
          <p:nvPr/>
        </p:nvSpPr>
        <p:spPr>
          <a:xfrm>
            <a:off x="755576" y="5901698"/>
            <a:ext cx="4320480" cy="369332"/>
          </a:xfrm>
          <a:prstGeom prst="rect">
            <a:avLst/>
          </a:prstGeom>
          <a:noFill/>
        </p:spPr>
        <p:txBody>
          <a:bodyPr wrap="square" rtlCol="0">
            <a:spAutoFit/>
          </a:bodyPr>
          <a:lstStyle/>
          <a:p>
            <a:r>
              <a:rPr lang="pl-PL" dirty="0"/>
              <a:t>*wszystkim którzy nie usnęli</a:t>
            </a:r>
          </a:p>
        </p:txBody>
      </p:sp>
      <p:pic>
        <p:nvPicPr>
          <p:cNvPr id="4" name="Obraz 3"/>
          <p:cNvPicPr>
            <a:picLocks noChangeAspect="1"/>
          </p:cNvPicPr>
          <p:nvPr/>
        </p:nvPicPr>
        <p:blipFill>
          <a:blip r:embed="rId2"/>
          <a:stretch>
            <a:fillRect/>
          </a:stretch>
        </p:blipFill>
        <p:spPr>
          <a:xfrm>
            <a:off x="1475656" y="771636"/>
            <a:ext cx="6161092" cy="1461573"/>
          </a:xfrm>
          <a:prstGeom prst="rect">
            <a:avLst/>
          </a:prstGeom>
        </p:spPr>
      </p:pic>
    </p:spTree>
    <p:extLst>
      <p:ext uri="{BB962C8B-B14F-4D97-AF65-F5344CB8AC3E}">
        <p14:creationId xmlns:p14="http://schemas.microsoft.com/office/powerpoint/2010/main" val="22070459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19672" y="2852936"/>
            <a:ext cx="6419152" cy="1819330"/>
          </a:xfrm>
        </p:spPr>
        <p:txBody>
          <a:bodyPr>
            <a:normAutofit fontScale="90000"/>
          </a:bodyPr>
          <a:lstStyle/>
          <a:p>
            <a:r>
              <a:rPr lang="en-US" b="1" dirty="0">
                <a:latin typeface="Calibri" panose="020F0502020204030204" pitchFamily="34" charset="0"/>
                <a:ea typeface="Calibri" panose="020F0502020204030204" pitchFamily="34" charset="0"/>
                <a:cs typeface="Calibri" panose="020F0502020204030204" pitchFamily="34" charset="0"/>
              </a:rPr>
              <a:t>Thank you for your attention!</a:t>
            </a:r>
            <a:br>
              <a:rPr lang="pl-PL" b="1" dirty="0">
                <a:latin typeface="Calibri" panose="020F0502020204030204" pitchFamily="34" charset="0"/>
                <a:ea typeface="Calibri" panose="020F0502020204030204" pitchFamily="34" charset="0"/>
                <a:cs typeface="Calibri" panose="020F0502020204030204" pitchFamily="34" charset="0"/>
              </a:rPr>
            </a:br>
            <a:br>
              <a:rPr lang="pl-PL" sz="2000" dirty="0"/>
            </a:br>
            <a:endParaRPr lang="pl-PL" sz="2000" dirty="0"/>
          </a:p>
        </p:txBody>
      </p:sp>
      <p:sp>
        <p:nvSpPr>
          <p:cNvPr id="3" name="pole tekstowe 2"/>
          <p:cNvSpPr txBox="1"/>
          <p:nvPr/>
        </p:nvSpPr>
        <p:spPr>
          <a:xfrm>
            <a:off x="755576" y="5877272"/>
            <a:ext cx="4320480" cy="369332"/>
          </a:xfrm>
          <a:prstGeom prst="rect">
            <a:avLst/>
          </a:prstGeom>
          <a:noFill/>
        </p:spPr>
        <p:txBody>
          <a:bodyPr wrap="square" rtlCol="0">
            <a:spAutoFit/>
          </a:bodyPr>
          <a:lstStyle/>
          <a:p>
            <a:r>
              <a:rPr lang="pl-PL" dirty="0"/>
              <a:t>*wszystkim którzy nie usnęli</a:t>
            </a:r>
          </a:p>
        </p:txBody>
      </p:sp>
      <p:pic>
        <p:nvPicPr>
          <p:cNvPr id="4" name="Obraz 3"/>
          <p:cNvPicPr>
            <a:picLocks noChangeAspect="1"/>
          </p:cNvPicPr>
          <p:nvPr/>
        </p:nvPicPr>
        <p:blipFill>
          <a:blip r:embed="rId2"/>
          <a:stretch>
            <a:fillRect/>
          </a:stretch>
        </p:blipFill>
        <p:spPr>
          <a:xfrm>
            <a:off x="1475656" y="771636"/>
            <a:ext cx="6161092" cy="1461573"/>
          </a:xfrm>
          <a:prstGeom prst="rect">
            <a:avLst/>
          </a:prstGeom>
        </p:spPr>
      </p:pic>
    </p:spTree>
    <p:extLst>
      <p:ext uri="{BB962C8B-B14F-4D97-AF65-F5344CB8AC3E}">
        <p14:creationId xmlns:p14="http://schemas.microsoft.com/office/powerpoint/2010/main" val="540966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2400" b="1" dirty="0"/>
              <a:t>The essence of occupational health and safety</a:t>
            </a:r>
            <a:endParaRPr lang="pl-PL" sz="2400" b="1" dirty="0"/>
          </a:p>
        </p:txBody>
      </p:sp>
      <p:sp>
        <p:nvSpPr>
          <p:cNvPr id="4" name="pole tekstowe 3"/>
          <p:cNvSpPr txBox="1"/>
          <p:nvPr/>
        </p:nvSpPr>
        <p:spPr>
          <a:xfrm>
            <a:off x="1098424" y="2132856"/>
            <a:ext cx="4464496" cy="3693319"/>
          </a:xfrm>
          <a:prstGeom prst="rect">
            <a:avLst/>
          </a:prstGeom>
          <a:noFill/>
        </p:spPr>
        <p:txBody>
          <a:bodyPr wrap="square" rtlCol="0">
            <a:spAutoFit/>
          </a:bodyPr>
          <a:lstStyle/>
          <a:p>
            <a:pPr marL="285750" indent="-285750" algn="just">
              <a:buFont typeface="Arial" panose="020B0604020202020204" pitchFamily="34" charset="0"/>
              <a:buChar char="•"/>
            </a:pPr>
            <a:r>
              <a:rPr lang="en-US" dirty="0"/>
              <a:t>A set of conditions that must be maintained so that people can work safely, i.e. </a:t>
            </a:r>
            <a:r>
              <a:rPr lang="pl-PL" dirty="0"/>
              <a:t>- </a:t>
            </a:r>
            <a:r>
              <a:rPr lang="en-US" dirty="0"/>
              <a:t>without </a:t>
            </a:r>
            <a:r>
              <a:rPr lang="pl-PL" dirty="0" err="1"/>
              <a:t>risk</a:t>
            </a:r>
            <a:r>
              <a:rPr lang="pl-PL" dirty="0">
                <a:solidFill>
                  <a:srgbClr val="FF0000"/>
                </a:solidFill>
              </a:rPr>
              <a:t> </a:t>
            </a:r>
            <a:r>
              <a:rPr lang="en-US" dirty="0"/>
              <a:t>to health</a:t>
            </a:r>
            <a:r>
              <a:rPr lang="pl-PL" dirty="0"/>
              <a:t>;</a:t>
            </a:r>
            <a:endParaRPr lang="pl-PL" strike="sngStrike" dirty="0">
              <a:solidFill>
                <a:srgbClr val="FF0000"/>
              </a:solidFill>
            </a:endParaRPr>
          </a:p>
          <a:p>
            <a:pPr marL="285750" indent="-285750" algn="just">
              <a:buFont typeface="Arial" panose="020B0604020202020204" pitchFamily="34" charset="0"/>
              <a:buChar char="•"/>
            </a:pPr>
            <a:endParaRPr lang="pl-PL" b="1" dirty="0">
              <a:latin typeface="Calibri" panose="020F050202020403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pl-PL" dirty="0"/>
              <a:t>The a</a:t>
            </a:r>
            <a:r>
              <a:rPr lang="en-US" dirty="0" err="1"/>
              <a:t>ctions</a:t>
            </a:r>
            <a:r>
              <a:rPr lang="en-US" dirty="0"/>
              <a:t> and resources involved </a:t>
            </a:r>
            <a:r>
              <a:rPr lang="pl-PL" dirty="0"/>
              <a:t>in </a:t>
            </a:r>
            <a:r>
              <a:rPr lang="en-US" dirty="0"/>
              <a:t>prevent</a:t>
            </a:r>
            <a:r>
              <a:rPr lang="pl-PL" dirty="0"/>
              <a:t>ind</a:t>
            </a:r>
            <a:r>
              <a:rPr lang="en-US" dirty="0"/>
              <a:t> the occurrence of injuries.</a:t>
            </a:r>
            <a:endParaRPr lang="pl-PL" b="1" dirty="0">
              <a:latin typeface="Calibri" panose="020F050202020403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endParaRPr lang="pl-PL" b="1" dirty="0">
              <a:latin typeface="Calibri" panose="020F050202020403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dirty="0"/>
              <a:t>The state of working conditions, work organization, and employee behavior that ensures the required level of protection of health and life against hazards present in the work environment.</a:t>
            </a:r>
            <a:endParaRPr lang="pl-PL" b="1" dirty="0">
              <a:solidFill>
                <a:schemeClr val="tx1">
                  <a:lumMod val="65000"/>
                  <a:lumOff val="35000"/>
                </a:schemeClr>
              </a:solidFill>
              <a:ea typeface="Verdana" panose="020B0604030504040204" pitchFamily="34" charset="0"/>
              <a:cs typeface="Verdana" panose="020B0604030504040204" pitchFamily="34" charset="0"/>
            </a:endParaRPr>
          </a:p>
          <a:p>
            <a:endParaRPr 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2160422"/>
            <a:ext cx="1848158" cy="2952328"/>
          </a:xfrm>
          <a:prstGeom prst="rect">
            <a:avLst/>
          </a:prstGeom>
        </p:spPr>
      </p:pic>
    </p:spTree>
    <p:extLst>
      <p:ext uri="{BB962C8B-B14F-4D97-AF65-F5344CB8AC3E}">
        <p14:creationId xmlns:p14="http://schemas.microsoft.com/office/powerpoint/2010/main" val="239256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a:latin typeface="Calibri" panose="020F0502020204030204" pitchFamily="34" charset="0"/>
                <a:ea typeface="Calibri" panose="020F0502020204030204" pitchFamily="34" charset="0"/>
                <a:cs typeface="Calibri" panose="020F0502020204030204" pitchFamily="34" charset="0"/>
              </a:rPr>
              <a:t>Podstawy prawne</a:t>
            </a:r>
          </a:p>
        </p:txBody>
      </p:sp>
      <p:sp>
        <p:nvSpPr>
          <p:cNvPr id="4" name="pole tekstowe 3"/>
          <p:cNvSpPr txBox="1"/>
          <p:nvPr/>
        </p:nvSpPr>
        <p:spPr>
          <a:xfrm>
            <a:off x="1115616" y="2132856"/>
            <a:ext cx="6912768" cy="2271391"/>
          </a:xfrm>
          <a:prstGeom prst="rect">
            <a:avLst/>
          </a:prstGeom>
          <a:noFill/>
        </p:spPr>
        <p:txBody>
          <a:bodyPr wrap="square" rtlCol="0">
            <a:spAutoFit/>
          </a:bodyPr>
          <a:lstStyle/>
          <a:p>
            <a:pPr>
              <a:lnSpc>
                <a:spcPct val="120000"/>
              </a:lnSpc>
            </a:pPr>
            <a:r>
              <a:rPr lang="pl-PL" b="1" dirty="0">
                <a:solidFill>
                  <a:srgbClr val="000000"/>
                </a:solidFill>
                <a:latin typeface="Calibri" panose="020F0502020204030204" pitchFamily="34" charset="0"/>
                <a:ea typeface="DejaVu Sans"/>
              </a:rPr>
              <a:t>Art. 66.</a:t>
            </a:r>
            <a:endParaRPr lang="pl-PL" dirty="0">
              <a:latin typeface="Calibri" panose="020F0502020204030204" pitchFamily="34" charset="0"/>
            </a:endParaRPr>
          </a:p>
          <a:p>
            <a:pPr algn="just">
              <a:lnSpc>
                <a:spcPct val="100000"/>
              </a:lnSpc>
            </a:pPr>
            <a:r>
              <a:rPr lang="pl-PL" dirty="0">
                <a:solidFill>
                  <a:srgbClr val="000000"/>
                </a:solidFill>
                <a:latin typeface="Calibri" panose="020F0502020204030204" pitchFamily="34" charset="0"/>
                <a:ea typeface="DejaVu Sans"/>
              </a:rPr>
              <a:t>Każdy ma prawo do bezpiecznych i higienicznych warunków pracy. Sposób realizacji tego prawa oraz obowiązki pracodawcy określa ustawa. </a:t>
            </a:r>
          </a:p>
          <a:p>
            <a:pPr algn="just">
              <a:lnSpc>
                <a:spcPct val="100000"/>
              </a:lnSpc>
            </a:pPr>
            <a:endParaRPr lang="pl-PL" dirty="0">
              <a:latin typeface="Calibri" panose="020F0502020204030204" pitchFamily="34" charset="0"/>
            </a:endParaRPr>
          </a:p>
          <a:p>
            <a:pPr>
              <a:lnSpc>
                <a:spcPct val="100000"/>
              </a:lnSpc>
            </a:pPr>
            <a:endParaRPr lang="pl-PL" dirty="0">
              <a:latin typeface="Calibri" panose="020F0502020204030204" pitchFamily="34" charset="0"/>
            </a:endParaRPr>
          </a:p>
          <a:p>
            <a:pPr algn="r">
              <a:lnSpc>
                <a:spcPct val="100000"/>
              </a:lnSpc>
            </a:pPr>
            <a:r>
              <a:rPr lang="pl-PL" sz="1200" cap="all" dirty="0">
                <a:solidFill>
                  <a:srgbClr val="000000"/>
                </a:solidFill>
                <a:latin typeface="Calibri" panose="020F0502020204030204" pitchFamily="34" charset="0"/>
                <a:ea typeface="Cambria"/>
              </a:rPr>
              <a:t>Dziennik Ustaw 1997, Nr 78, poz. 483</a:t>
            </a:r>
            <a:endParaRPr lang="pl-PL" dirty="0">
              <a:latin typeface="Calibri" panose="020F0502020204030204" pitchFamily="34" charset="0"/>
            </a:endParaRPr>
          </a:p>
          <a:p>
            <a:endParaRPr lang="pl-PL" b="1" dirty="0">
              <a:solidFill>
                <a:schemeClr val="tx1">
                  <a:lumMod val="65000"/>
                  <a:lumOff val="35000"/>
                </a:schemeClr>
              </a:solidFill>
              <a:ea typeface="Verdana" panose="020B0604030504040204" pitchFamily="34" charset="0"/>
              <a:cs typeface="Verdana" panose="020B0604030504040204" pitchFamily="34" charset="0"/>
            </a:endParaRPr>
          </a:p>
          <a:p>
            <a:endParaRPr 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3576155"/>
            <a:ext cx="2511964" cy="1656184"/>
          </a:xfrm>
          <a:prstGeom prst="rect">
            <a:avLst/>
          </a:prstGeom>
        </p:spPr>
      </p:pic>
    </p:spTree>
    <p:extLst>
      <p:ext uri="{BB962C8B-B14F-4D97-AF65-F5344CB8AC3E}">
        <p14:creationId xmlns:p14="http://schemas.microsoft.com/office/powerpoint/2010/main" val="354925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inezka">
  <a:themeElements>
    <a:clrScheme name="Pinezk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inezk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nezk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1514</TotalTime>
  <Words>4553</Words>
  <Application>Microsoft Office PowerPoint</Application>
  <PresentationFormat>Pokaz na ekranie (4:3)</PresentationFormat>
  <Paragraphs>476</Paragraphs>
  <Slides>76</Slides>
  <Notes>1</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76</vt:i4>
      </vt:variant>
    </vt:vector>
  </HeadingPairs>
  <TitlesOfParts>
    <vt:vector size="86" baseType="lpstr">
      <vt:lpstr>Arial</vt:lpstr>
      <vt:lpstr>Brush Script MT</vt:lpstr>
      <vt:lpstr>Calibri</vt:lpstr>
      <vt:lpstr>Constantia</vt:lpstr>
      <vt:lpstr>Franklin Gothic Book</vt:lpstr>
      <vt:lpstr>Rage Italic</vt:lpstr>
      <vt:lpstr>StarSymbol</vt:lpstr>
      <vt:lpstr>Tw Cen MT</vt:lpstr>
      <vt:lpstr>Verdana</vt:lpstr>
      <vt:lpstr>Pinezka</vt:lpstr>
      <vt:lpstr>SZKOLENIE WSTĘPNE                           Z ZAKRESU BHP I PPOŻ</vt:lpstr>
      <vt:lpstr>PERIODIC TRAINING IN OCCUPATIONAL HEALTH AND SAFETY AND FIRE PROTECTION</vt:lpstr>
      <vt:lpstr>Czym jest to BEZPIECZEŃSTWO?</vt:lpstr>
      <vt:lpstr>"What it is safety?"</vt:lpstr>
      <vt:lpstr>Bezpieczeństwo to:</vt:lpstr>
      <vt:lpstr>Safety is :</vt:lpstr>
      <vt:lpstr>Istota BHP</vt:lpstr>
      <vt:lpstr>The essence of occupational health and safety</vt:lpstr>
      <vt:lpstr>Podstawy prawne</vt:lpstr>
      <vt:lpstr>Legal foundations</vt:lpstr>
      <vt:lpstr>Podstawy prawne</vt:lpstr>
      <vt:lpstr>Legal foundations</vt:lpstr>
      <vt:lpstr>Podstawy prawne</vt:lpstr>
      <vt:lpstr>Legal foundations</vt:lpstr>
      <vt:lpstr>Obowiązki pracodawcy</vt:lpstr>
      <vt:lpstr>Employer's obligations</vt:lpstr>
      <vt:lpstr>Obowiązki pracodawcy</vt:lpstr>
      <vt:lpstr>Employer's obligations</vt:lpstr>
      <vt:lpstr>Obowiązki pracownika</vt:lpstr>
      <vt:lpstr>Employee's obligations</vt:lpstr>
      <vt:lpstr>Obowiązki pracownika</vt:lpstr>
      <vt:lpstr>Employee's obligations</vt:lpstr>
      <vt:lpstr>Naruszenie przepisów i zasad BHP</vt:lpstr>
      <vt:lpstr>Violation of safety and hygiene regulations or Breach of health and safety regulations</vt:lpstr>
      <vt:lpstr>Naruszenie przepisów i zasad BHP</vt:lpstr>
      <vt:lpstr>"Violation of safety and hygiene regulations" or Breach of health and safety regulations</vt:lpstr>
      <vt:lpstr>Szkolenie w dziedzinie BHP</vt:lpstr>
      <vt:lpstr>Occupational health and safety training</vt:lpstr>
      <vt:lpstr>Szkolenie w dziedzinie BHP</vt:lpstr>
      <vt:lpstr>Occupational health and safety training</vt:lpstr>
      <vt:lpstr>Instruktaż stanowiskowy</vt:lpstr>
      <vt:lpstr>Job-specific instruction</vt:lpstr>
      <vt:lpstr>Instruktaż stanowiskowy</vt:lpstr>
      <vt:lpstr>Job-specific instruction </vt:lpstr>
      <vt:lpstr>Ogólna klasyfikacja czynników szkodliwych</vt:lpstr>
      <vt:lpstr>General classification of harmful factors</vt:lpstr>
      <vt:lpstr>Ogólna klasyfikacja czynników szkodliwych</vt:lpstr>
      <vt:lpstr>General classification of harmful factors</vt:lpstr>
      <vt:lpstr>Ogólna klasyfikacja czynników szkodliwych</vt:lpstr>
      <vt:lpstr>General classification of harmful factors</vt:lpstr>
      <vt:lpstr>Ogólna klasyfikacja czynników szkodliwych</vt:lpstr>
      <vt:lpstr>General classification of harmful factors</vt:lpstr>
      <vt:lpstr>Ogólna klasyfikacja czynników szkodliwych</vt:lpstr>
      <vt:lpstr>General classification of harmful factors</vt:lpstr>
      <vt:lpstr>Ogólna klasyfikacja czynników szkodliwych</vt:lpstr>
      <vt:lpstr>General classification of harmful factors</vt:lpstr>
      <vt:lpstr>Wypadek przy pracy</vt:lpstr>
      <vt:lpstr>Occupational accident</vt:lpstr>
      <vt:lpstr>Wypadek w drodze do pracy i z pracy</vt:lpstr>
      <vt:lpstr>Accidents on the way to and from work</vt:lpstr>
      <vt:lpstr>Praca przy komputerze</vt:lpstr>
      <vt:lpstr>Computer work</vt:lpstr>
      <vt:lpstr>Prezentacja programu PowerPoint</vt:lpstr>
      <vt:lpstr>Manual handling of objects by a single employee</vt:lpstr>
      <vt:lpstr>Ręczne podnoszenie ciężaru</vt:lpstr>
      <vt:lpstr>Manual lifting of loads</vt:lpstr>
      <vt:lpstr>Kodeks karny</vt:lpstr>
      <vt:lpstr>Criminal Code</vt:lpstr>
      <vt:lpstr>Ochrona przeciwpożarowa</vt:lpstr>
      <vt:lpstr>Fire protection</vt:lpstr>
      <vt:lpstr>Prezentacja programu PowerPoint</vt:lpstr>
      <vt:lpstr>Prezentacja programu PowerPoint</vt:lpstr>
      <vt:lpstr>Gaśnica</vt:lpstr>
      <vt:lpstr>Fire extinguisher</vt:lpstr>
      <vt:lpstr>Oznaczenie gaśnic</vt:lpstr>
      <vt:lpstr>Fire extinguisher markings</vt:lpstr>
      <vt:lpstr>Hydrant</vt:lpstr>
      <vt:lpstr>Fire hydrant</vt:lpstr>
      <vt:lpstr>Zasady postępowania </vt:lpstr>
      <vt:lpstr>Rules of conduct </vt:lpstr>
      <vt:lpstr>Zasady zgłaszania</vt:lpstr>
      <vt:lpstr>Reporting procedures</vt:lpstr>
      <vt:lpstr>Zasady ewakuacji</vt:lpstr>
      <vt:lpstr>Evacuation procedures</vt:lpstr>
      <vt:lpstr>Dziękujemy za uwagę !  </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Alicja Wasiak</dc:creator>
  <cp:lastModifiedBy>Anna Sobczak</cp:lastModifiedBy>
  <cp:revision>174</cp:revision>
  <dcterms:created xsi:type="dcterms:W3CDTF">2024-03-11T12:15:47Z</dcterms:created>
  <dcterms:modified xsi:type="dcterms:W3CDTF">2025-09-08T08:57:57Z</dcterms:modified>
</cp:coreProperties>
</file>